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7" r:id="rId2"/>
    <p:sldId id="267" r:id="rId3"/>
    <p:sldId id="271" r:id="rId4"/>
    <p:sldId id="272" r:id="rId5"/>
    <p:sldId id="273" r:id="rId6"/>
    <p:sldId id="274" r:id="rId7"/>
    <p:sldId id="279" r:id="rId8"/>
    <p:sldId id="314" r:id="rId9"/>
    <p:sldId id="283" r:id="rId10"/>
    <p:sldId id="284" r:id="rId11"/>
    <p:sldId id="285" r:id="rId12"/>
    <p:sldId id="286" r:id="rId13"/>
    <p:sldId id="288" r:id="rId14"/>
    <p:sldId id="298" r:id="rId15"/>
    <p:sldId id="300" r:id="rId16"/>
    <p:sldId id="301" r:id="rId17"/>
    <p:sldId id="302" r:id="rId18"/>
    <p:sldId id="303" r:id="rId19"/>
    <p:sldId id="304" r:id="rId20"/>
    <p:sldId id="306" r:id="rId21"/>
    <p:sldId id="269" r:id="rId22"/>
  </p:sldIdLst>
  <p:sldSz cx="8229600" cy="6172200"/>
  <p:notesSz cx="6858000" cy="9144000"/>
  <p:defaultTextStyle>
    <a:defPPr>
      <a:defRPr lang="en-US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300"/>
    <a:srgbClr val="08552B"/>
    <a:srgbClr val="11B35A"/>
    <a:srgbClr val="0B7B3E"/>
    <a:srgbClr val="0A7038"/>
    <a:srgbClr val="0C8241"/>
    <a:srgbClr val="0FA151"/>
    <a:srgbClr val="0B773C"/>
    <a:srgbClr val="76B900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6364" autoAdjust="0"/>
  </p:normalViewPr>
  <p:slideViewPr>
    <p:cSldViewPr snapToGrid="0">
      <p:cViewPr varScale="1">
        <p:scale>
          <a:sx n="89" d="100"/>
          <a:sy n="89" d="100"/>
        </p:scale>
        <p:origin x="-1230" y="-102"/>
      </p:cViewPr>
      <p:guideLst>
        <p:guide orient="horz" pos="1944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E601B-A510-4138-A95D-7198C15E7B71}" type="datetimeFigureOut">
              <a:rPr lang="en-US" smtClean="0"/>
              <a:pPr/>
              <a:t>6/9/2017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5A794-9E6C-488F-9D34-D03A82A976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Runs ROS, and is available for about 25k USD.  Founded by iRobot CTO Rodney Brooks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93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 networks were popular</a:t>
            </a:r>
            <a:r>
              <a:rPr lang="en-US" baseline="0" dirty="0" smtClean="0"/>
              <a:t> for a while in the 50’s and 60’s, giving a promise of doing similar computations as we do in our brains.</a:t>
            </a:r>
          </a:p>
          <a:p>
            <a:r>
              <a:rPr lang="en-US" baseline="0" dirty="0" smtClean="0"/>
              <a:t>They were forgotten for a while, 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resurfacing in the 80s, then forgotten again.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Now in this decade they are changing how computer vision is done and what can done with it.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41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successes</a:t>
            </a:r>
            <a:r>
              <a:rPr lang="en-US" baseline="0" dirty="0" smtClean="0"/>
              <a:t> in the 80’s was using convolution networks to analyze handwritten characters.</a:t>
            </a:r>
          </a:p>
          <a:p>
            <a:r>
              <a:rPr lang="en-US" baseline="0" dirty="0" smtClean="0"/>
              <a:t>These systems were used to scan and decode mailing addresses on envelopes, and the money amounts in personal checks.</a:t>
            </a:r>
          </a:p>
          <a:p>
            <a:r>
              <a:rPr lang="en-US" baseline="0" dirty="0" smtClean="0"/>
              <a:t>But those early systems mostly failed on more complex tasks.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58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100" dirty="0">
                <a:latin typeface="Trebuchet MS" pitchFamily="34" charset="0"/>
              </a:rPr>
              <a:t>The modern deep learning systems can handle much more challenging vision tasks than recognizing handwritten characters.</a:t>
            </a:r>
          </a:p>
          <a:p>
            <a:r>
              <a:rPr lang="en-US" sz="1100" dirty="0" err="1">
                <a:latin typeface="Trebuchet MS" pitchFamily="34" charset="0"/>
              </a:rPr>
              <a:t>Imagenet</a:t>
            </a:r>
            <a:r>
              <a:rPr lang="en-US" sz="1100" dirty="0">
                <a:latin typeface="Trebuchet MS" pitchFamily="34" charset="0"/>
              </a:rPr>
              <a:t> is a research competition where computer vision and machine learning systems first get to see over a million images of 1000 different types of objects.</a:t>
            </a:r>
          </a:p>
          <a:p>
            <a:r>
              <a:rPr lang="en-US" sz="1100" dirty="0">
                <a:latin typeface="Trebuchet MS" pitchFamily="34" charset="0"/>
              </a:rPr>
              <a:t>Then they are given new images that they haven’t seen before, and they need to recognize and locate the objects in those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1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diagram shows how</a:t>
            </a:r>
            <a:r>
              <a:rPr lang="en-US" baseline="0" dirty="0" smtClean="0"/>
              <a:t> a deep convolutional network works.</a:t>
            </a:r>
          </a:p>
          <a:p>
            <a:r>
              <a:rPr lang="en-US" baseline="0" dirty="0" smtClean="0"/>
              <a:t>On the left, the image is passed to the network.</a:t>
            </a:r>
          </a:p>
          <a:p>
            <a:r>
              <a:rPr lang="en-US" b="1" baseline="0" dirty="0" smtClean="0"/>
              <a:t>&lt;click&gt; </a:t>
            </a:r>
            <a:r>
              <a:rPr lang="en-US" baseline="0" dirty="0" smtClean="0"/>
              <a:t>The first convolution layer applies various filters on the image, producing new “images”, where a high value indicates a presence of a low-level features such as an edge, or a disk shape.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The deeper layers are a bit more difficult to visualize, but we can show what kind of features they respond to.</a:t>
            </a:r>
          </a:p>
          <a:p>
            <a:r>
              <a:rPr lang="en-US" b="0" baseline="0" dirty="0" smtClean="0"/>
              <a:t>The next layer could be sensitive to face segments, such as an eye or a nose or an eyebrow,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and a yet deeper layer could be sensitive to types of faces.</a:t>
            </a:r>
          </a:p>
          <a:p>
            <a:r>
              <a:rPr lang="en-US" b="0" baseline="0" dirty="0" smtClean="0"/>
              <a:t>The final layers then interpret the presence of different features as probabilities of a particular object being in the image, and gives a high likelihood that this is a picture of a woman called Sara.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89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 will illustrate how a deep learning system is trained.</a:t>
            </a:r>
          </a:p>
          <a:p>
            <a:r>
              <a:rPr lang="en-US" dirty="0" smtClean="0"/>
              <a:t>Say that we have a partially trained network, and some training images,</a:t>
            </a:r>
          </a:p>
          <a:p>
            <a:r>
              <a:rPr lang="en-US" b="1" dirty="0" smtClean="0"/>
              <a:t>&lt;click&gt;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of which we select one.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We pass the image in and analyze it using the network and they weights stored in the connections of the network,</a:t>
            </a:r>
          </a:p>
          <a:p>
            <a:r>
              <a:rPr lang="en-US" b="1" baseline="0" dirty="0" smtClean="0"/>
              <a:t>&lt;click&gt;</a:t>
            </a:r>
            <a:r>
              <a:rPr lang="en-US" b="0" baseline="0" dirty="0" smtClean="0"/>
              <a:t> and get a result that is wrong.</a:t>
            </a:r>
          </a:p>
          <a:p>
            <a:r>
              <a:rPr lang="en-US" b="1" baseline="0" dirty="0" smtClean="0"/>
              <a:t>&lt;click&gt;</a:t>
            </a:r>
            <a:r>
              <a:rPr lang="en-US" b="0" baseline="0" dirty="0" smtClean="0"/>
              <a:t> As we see that there was an error, we can propagate the errors backward, and modify the weights in the network so that the next time a similar image is shown, the system is more </a:t>
            </a:r>
            <a:r>
              <a:rPr lang="en-US" b="0" baseline="0" dirty="0" err="1" smtClean="0"/>
              <a:t>liklely</a:t>
            </a:r>
            <a:r>
              <a:rPr lang="en-US" b="0" baseline="0" dirty="0" smtClean="0"/>
              <a:t> to give a correct answer.</a:t>
            </a:r>
          </a:p>
          <a:p>
            <a:r>
              <a:rPr lang="en-US" b="1" baseline="0" dirty="0" smtClean="0"/>
              <a:t>&lt;click – click&gt; </a:t>
            </a:r>
            <a:r>
              <a:rPr lang="en-US" b="0" baseline="0" dirty="0" smtClean="0"/>
              <a:t>And then we repeat this with more training examples.</a:t>
            </a:r>
          </a:p>
          <a:p>
            <a:r>
              <a:rPr lang="en-US" b="1" baseline="0" dirty="0" smtClean="0"/>
              <a:t>&lt;click&gt;</a:t>
            </a:r>
            <a:r>
              <a:rPr lang="en-US" b="0" baseline="0" dirty="0" smtClean="0"/>
              <a:t> Eventually, we stop training, freeze the weights, 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and can use the system to correctly analyze new images.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1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the interchangeable hands.</a:t>
            </a:r>
          </a:p>
          <a:p>
            <a:r>
              <a:rPr lang="en-US" baseline="0" dirty="0" smtClean="0"/>
              <a:t>Laser curtains provide safety.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55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Netbook with CPU and GPU, but unpopular:</a:t>
            </a:r>
            <a:r>
              <a:rPr lang="en-US" baseline="0" dirty="0" smtClean="0"/>
              <a:t> a notebook is overkill.</a:t>
            </a:r>
          </a:p>
          <a:p>
            <a:r>
              <a:rPr lang="en-US" dirty="0" smtClean="0"/>
              <a:t>@ $1500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r>
              <a:rPr lang="en-US" baseline="0" dirty="0" smtClean="0"/>
              <a:t> means perception and interpretation of sensory signals.</a:t>
            </a:r>
            <a:endParaRPr lang="en-US" baseline="0" dirty="0"/>
          </a:p>
          <a:p>
            <a:r>
              <a:rPr lang="en-US" b="1" baseline="0" dirty="0" smtClean="0"/>
              <a:t>&lt;click&gt;</a:t>
            </a:r>
            <a:r>
              <a:rPr lang="en-US" baseline="0" dirty="0" smtClean="0"/>
              <a:t> Whereas we see lots of things here: a train, an accident,</a:t>
            </a:r>
          </a:p>
          <a:p>
            <a:r>
              <a:rPr lang="en-US" b="1" baseline="0" dirty="0" smtClean="0"/>
              <a:t>&lt;click&gt;</a:t>
            </a:r>
            <a:r>
              <a:rPr lang="en-US" b="0" baseline="0" dirty="0" smtClean="0"/>
              <a:t> the computer only sees a string of numbers.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The challenge is to tease out the meaning from these numbers that encode images and videos.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42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same scene, even from the same point of view, may look dramatically different under different lighting conditions.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83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often not even</a:t>
            </a:r>
            <a:r>
              <a:rPr lang="en-US" baseline="0" dirty="0" smtClean="0"/>
              <a:t> easy to separate what are the objects in the foreground,</a:t>
            </a:r>
          </a:p>
          <a:p>
            <a:r>
              <a:rPr lang="en-US" baseline="0" dirty="0" smtClean="0"/>
              <a:t>in this case two crabs,</a:t>
            </a:r>
          </a:p>
          <a:p>
            <a:r>
              <a:rPr lang="en-US" baseline="0" dirty="0" smtClean="0"/>
              <a:t>and what is the background surface on which they are located.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0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objects move fast, they become blurred, and difficult to recognize.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38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often the objects remain</a:t>
            </a:r>
            <a:r>
              <a:rPr lang="en-US" baseline="0" dirty="0" smtClean="0"/>
              <a:t> partially hidden, </a:t>
            </a:r>
          </a:p>
          <a:p>
            <a:r>
              <a:rPr lang="en-US" baseline="0" dirty="0" smtClean="0"/>
              <a:t>and are difficult to find among the clutter,</a:t>
            </a:r>
          </a:p>
          <a:p>
            <a:r>
              <a:rPr lang="en-US" b="1" baseline="0" dirty="0" smtClean="0"/>
              <a:t>&lt;click&gt; </a:t>
            </a:r>
            <a:r>
              <a:rPr lang="en-US" baseline="0" dirty="0" smtClean="0"/>
              <a:t>like the toy frog,</a:t>
            </a:r>
          </a:p>
          <a:p>
            <a:r>
              <a:rPr lang="en-US" b="1" baseline="0" dirty="0" smtClean="0"/>
              <a:t>&lt;click&gt;</a:t>
            </a:r>
            <a:r>
              <a:rPr lang="en-US" b="0" baseline="0" dirty="0" smtClean="0"/>
              <a:t> or the two train engines.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6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is</a:t>
            </a:r>
            <a:r>
              <a:rPr lang="en-US" baseline="0" dirty="0" smtClean="0"/>
              <a:t> an</a:t>
            </a:r>
            <a:r>
              <a:rPr lang="en-US" dirty="0" smtClean="0"/>
              <a:t> open source vision prototyping library</a:t>
            </a:r>
          </a:p>
          <a:p>
            <a:pPr lvl="1"/>
            <a:r>
              <a:rPr lang="en-US" dirty="0" smtClean="0"/>
              <a:t>which</a:t>
            </a:r>
            <a:r>
              <a:rPr lang="en-US" baseline="0" dirty="0" smtClean="0"/>
              <a:t> has been downloaded o</a:t>
            </a:r>
            <a:r>
              <a:rPr lang="en-US" dirty="0" smtClean="0"/>
              <a:t>ver 3 Million times and has over 900 algorithms</a:t>
            </a:r>
          </a:p>
          <a:p>
            <a:r>
              <a:rPr lang="en-US" dirty="0" smtClean="0"/>
              <a:t>OpenCV4Tegra comes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Tegra</a:t>
            </a:r>
            <a:r>
              <a:rPr lang="en-US" baseline="0" dirty="0" smtClean="0"/>
              <a:t> SDK, and </a:t>
            </a:r>
            <a:r>
              <a:rPr lang="en-US" dirty="0" smtClean="0"/>
              <a:t>provides </a:t>
            </a:r>
            <a:r>
              <a:rPr lang="en-US" dirty="0" err="1" smtClean="0"/>
              <a:t>Tegra</a:t>
            </a:r>
            <a:r>
              <a:rPr lang="en-US" dirty="0" smtClean="0"/>
              <a:t>-specific acceleration for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smtClean="0"/>
              <a:t>using OpenGL ES GLSL, ARM multithreading and NEON optimizations, and CUDA.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[</a:t>
            </a:r>
            <a:r>
              <a:rPr lang="en-US" dirty="0" err="1" smtClean="0"/>
              <a:t>Tegra</a:t>
            </a:r>
            <a:r>
              <a:rPr lang="en-US" dirty="0" smtClean="0"/>
              <a:t> Optimized Functions</a:t>
            </a:r>
          </a:p>
          <a:p>
            <a:pPr lvl="1"/>
            <a:r>
              <a:rPr lang="en-US" dirty="0" smtClean="0"/>
              <a:t>50+ NEON and GLSL optimized functions</a:t>
            </a:r>
          </a:p>
          <a:p>
            <a:pPr lvl="1"/>
            <a:r>
              <a:rPr lang="en-US" dirty="0" smtClean="0"/>
              <a:t>250 CUDA optimized kernels]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6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://creativecommons.org/licenses/by-nc/4.0/legalcode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 flipV="1">
            <a:off x="-1" y="0"/>
            <a:ext cx="8229601" cy="6172199"/>
          </a:xfrm>
          <a:prstGeom prst="rect">
            <a:avLst/>
          </a:prstGeom>
          <a:gradFill>
            <a:gsLst>
              <a:gs pos="37000">
                <a:schemeClr val="tx1">
                  <a:alpha val="0"/>
                </a:schemeClr>
              </a:gs>
              <a:gs pos="76000">
                <a:schemeClr val="tx1">
                  <a:alpha val="0"/>
                </a:schemeClr>
              </a:gs>
              <a:gs pos="55000">
                <a:schemeClr val="tx1">
                  <a:alpha val="28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046025" y="4798350"/>
            <a:ext cx="5836104" cy="3139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/>
          </p:nvPr>
        </p:nvSpPr>
        <p:spPr>
          <a:xfrm>
            <a:off x="2027736" y="4290520"/>
            <a:ext cx="5845248" cy="507831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/>
          <a:srcRect l="12327"/>
          <a:stretch/>
        </p:blipFill>
        <p:spPr>
          <a:xfrm>
            <a:off x="-1" y="748845"/>
            <a:ext cx="4020260" cy="9845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" y="993506"/>
            <a:ext cx="2684930" cy="495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print"/>
          <a:srcRect r="3944"/>
          <a:stretch/>
        </p:blipFill>
        <p:spPr>
          <a:xfrm>
            <a:off x="1342839" y="1801401"/>
            <a:ext cx="6886762" cy="73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45" y="1909794"/>
            <a:ext cx="1660279" cy="501543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 userDrawn="1"/>
        </p:nvSpPr>
        <p:spPr bwMode="auto">
          <a:xfrm>
            <a:off x="4274049" y="487348"/>
            <a:ext cx="395555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/>
              <a:t>Robotics Teaching</a:t>
            </a:r>
            <a:r>
              <a:rPr lang="en-US" kern="0" baseline="0" dirty="0" smtClean="0"/>
              <a:t> Kit</a:t>
            </a:r>
            <a:endParaRPr lang="en-US" kern="0" dirty="0"/>
          </a:p>
        </p:txBody>
      </p:sp>
      <p:sp>
        <p:nvSpPr>
          <p:cNvPr id="13" name="Subtitle 11"/>
          <p:cNvSpPr txBox="1">
            <a:spLocks/>
          </p:cNvSpPr>
          <p:nvPr userDrawn="1"/>
        </p:nvSpPr>
        <p:spPr bwMode="auto">
          <a:xfrm>
            <a:off x="4274049" y="927174"/>
            <a:ext cx="3901232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8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With ‘Jet’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338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82296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5400000" flipV="1">
            <a:off x="1028700" y="-1028700"/>
            <a:ext cx="6172200" cy="82296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5207994"/>
            <a:ext cx="7482078" cy="50413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1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296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0" y="0"/>
            <a:ext cx="82296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37551" y="2311880"/>
            <a:ext cx="3050798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500" cap="all" baseline="0">
                <a:solidFill>
                  <a:schemeClr val="tx1"/>
                </a:solidFill>
              </a:defRPr>
            </a:lvl1pPr>
            <a:lvl2pPr marL="514350" indent="0">
              <a:buFontTx/>
              <a:buNone/>
              <a:defRPr/>
            </a:lvl2pPr>
            <a:lvl3pPr marL="980123" indent="0">
              <a:buFontTx/>
              <a:buNone/>
              <a:defRPr/>
            </a:lvl3pPr>
            <a:lvl4pPr marL="1391603" indent="0">
              <a:buFontTx/>
              <a:buNone/>
              <a:defRPr/>
            </a:lvl4pPr>
            <a:lvl5pPr marL="1700213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6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9600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8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7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6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5566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7406"/>
            <a:ext cx="8229600" cy="258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7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79339" y="6051571"/>
            <a:ext cx="240771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705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335024"/>
            <a:ext cx="7461504" cy="44295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51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61662"/>
            <a:ext cx="7482078" cy="525463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 flipV="1">
            <a:off x="-1" y="0"/>
            <a:ext cx="8229601" cy="6172199"/>
          </a:xfrm>
          <a:prstGeom prst="rect">
            <a:avLst/>
          </a:prstGeom>
          <a:gradFill>
            <a:gsLst>
              <a:gs pos="37000">
                <a:schemeClr val="tx1">
                  <a:alpha val="0"/>
                </a:schemeClr>
              </a:gs>
              <a:gs pos="76000">
                <a:schemeClr val="tx1">
                  <a:alpha val="0"/>
                </a:schemeClr>
              </a:gs>
              <a:gs pos="55000">
                <a:schemeClr val="tx1">
                  <a:alpha val="28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/>
          <a:srcRect l="12327"/>
          <a:stretch/>
        </p:blipFill>
        <p:spPr>
          <a:xfrm>
            <a:off x="-1" y="748845"/>
            <a:ext cx="4020260" cy="9845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" y="993506"/>
            <a:ext cx="2684930" cy="495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print"/>
          <a:srcRect r="3944"/>
          <a:stretch/>
        </p:blipFill>
        <p:spPr>
          <a:xfrm>
            <a:off x="1342839" y="1801401"/>
            <a:ext cx="6886762" cy="73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45" y="1909794"/>
            <a:ext cx="1660279" cy="501543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 userDrawn="1"/>
        </p:nvSpPr>
        <p:spPr bwMode="auto">
          <a:xfrm>
            <a:off x="4599162" y="487348"/>
            <a:ext cx="363044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err="1" smtClean="0"/>
              <a:t>JetBot</a:t>
            </a:r>
            <a:r>
              <a:rPr lang="en-US" kern="0" dirty="0" smtClean="0"/>
              <a:t> Teaching</a:t>
            </a:r>
            <a:r>
              <a:rPr lang="en-US" kern="0" baseline="0" dirty="0" smtClean="0"/>
              <a:t> Kit</a:t>
            </a:r>
            <a:endParaRPr lang="en-US" kern="0" dirty="0"/>
          </a:p>
        </p:txBody>
      </p:sp>
      <p:sp>
        <p:nvSpPr>
          <p:cNvPr id="13" name="Subtitle 11"/>
          <p:cNvSpPr txBox="1">
            <a:spLocks/>
          </p:cNvSpPr>
          <p:nvPr userDrawn="1"/>
        </p:nvSpPr>
        <p:spPr bwMode="auto">
          <a:xfrm>
            <a:off x="4653483" y="927174"/>
            <a:ext cx="352179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8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Robotics</a:t>
            </a:r>
            <a:r>
              <a:rPr lang="en-US" kern="0" baseline="0" dirty="0" smtClean="0"/>
              <a:t> with </a:t>
            </a:r>
            <a:r>
              <a:rPr lang="en-US" kern="0" baseline="0" dirty="0" err="1" smtClean="0"/>
              <a:t>Jetson</a:t>
            </a:r>
            <a:endParaRPr lang="en-US" kern="0" dirty="0"/>
          </a:p>
        </p:txBody>
      </p:sp>
      <p:sp>
        <p:nvSpPr>
          <p:cNvPr id="16" name="Subtitle 11"/>
          <p:cNvSpPr>
            <a:spLocks noGrp="1"/>
          </p:cNvSpPr>
          <p:nvPr>
            <p:ph type="subTitle" idx="1" hasCustomPrompt="1"/>
          </p:nvPr>
        </p:nvSpPr>
        <p:spPr>
          <a:xfrm>
            <a:off x="63375" y="4347097"/>
            <a:ext cx="8111906" cy="78621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The GPU Teaching Kit is licensed by NVIDIA and California Polytechnic State University under the </a:t>
            </a:r>
            <a:r>
              <a:rPr lang="en-US" dirty="0" smtClean="0">
                <a:solidFill>
                  <a:srgbClr val="92D050"/>
                </a:solidFill>
                <a:hlinkClick r:id="rId7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7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7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7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7" name="Picture 2" descr="Creative Commons License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9780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3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912607" y="5758134"/>
            <a:ext cx="388589" cy="328613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lvl1pPr algn="l">
              <a:defRPr sz="800">
                <a:solidFill>
                  <a:schemeClr val="accent4"/>
                </a:solidFill>
                <a:latin typeface="Trebuchet MS" panose="020B0603020202020204" pitchFamily="34" charset="0"/>
              </a:defRPr>
            </a:lvl1pPr>
          </a:lstStyle>
          <a:p>
            <a:fld id="{8E13CC0A-14CC-4674-B52E-3D07CCA8AFC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8229600" cy="6172200"/>
            <a:chOff x="0" y="0"/>
            <a:chExt cx="10972800" cy="6172200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405646"/>
            <a:ext cx="7482078" cy="50413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868143"/>
            <a:ext cx="7461504" cy="3908048"/>
          </a:xfrm>
        </p:spPr>
        <p:txBody>
          <a:bodyPr/>
          <a:lstStyle>
            <a:lvl1pPr marL="208598" indent="-208598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1pPr>
            <a:lvl2pPr marL="722948" indent="-208598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2pPr>
            <a:lvl3pPr marL="1130142" indent="-150019"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1800">
                <a:solidFill>
                  <a:schemeClr val="bg2"/>
                </a:solidFill>
              </a:defRPr>
            </a:lvl3pPr>
            <a:lvl4pPr marL="1597343" indent="-205740"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4pPr>
            <a:lvl5pPr marL="1905953" indent="-20574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104900"/>
            <a:ext cx="7482078" cy="525463"/>
          </a:xfrm>
        </p:spPr>
        <p:txBody>
          <a:bodyPr/>
          <a:lstStyle>
            <a:lvl1pPr marL="0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14350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98012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39160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70021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2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80" y="80527"/>
            <a:ext cx="6903244" cy="5078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957" y="1439863"/>
            <a:ext cx="3708797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2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055" y="1439863"/>
            <a:ext cx="3708797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2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600" b="1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6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7100" y="349950"/>
            <a:ext cx="7422104" cy="51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808" y="1332413"/>
            <a:ext cx="7403957" cy="435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7178479" y="6000375"/>
            <a:ext cx="819901" cy="171825"/>
          </a:xfrm>
          <a:prstGeom prst="parallelogram">
            <a:avLst>
              <a:gd name="adj" fmla="val 36300"/>
            </a:avLst>
          </a:prstGeom>
          <a:solidFill>
            <a:srgbClr val="0855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37" name="Parallelogram 36"/>
          <p:cNvSpPr/>
          <p:nvPr userDrawn="1"/>
        </p:nvSpPr>
        <p:spPr>
          <a:xfrm>
            <a:off x="6394206" y="6000375"/>
            <a:ext cx="819901" cy="171825"/>
          </a:xfrm>
          <a:prstGeom prst="parallelogram">
            <a:avLst>
              <a:gd name="adj" fmla="val 36300"/>
            </a:avLst>
          </a:prstGeom>
          <a:solidFill>
            <a:srgbClr val="76B9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13" cstate="print"/>
          <a:srcRect t="-6317" r="97921" b="17099"/>
          <a:stretch/>
        </p:blipFill>
        <p:spPr>
          <a:xfrm>
            <a:off x="7947899" y="5987804"/>
            <a:ext cx="284058" cy="1903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14" cstate="print"/>
          <a:srcRect l="52877" t="1978" r="-1" b="17095"/>
          <a:stretch/>
        </p:blipFill>
        <p:spPr>
          <a:xfrm>
            <a:off x="0" y="6002009"/>
            <a:ext cx="6433059" cy="17267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78721" y="6040910"/>
            <a:ext cx="240771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-8056" y="5991792"/>
            <a:ext cx="82478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72" y="6039150"/>
            <a:ext cx="495118" cy="913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96"/>
          <a:stretch/>
        </p:blipFill>
        <p:spPr>
          <a:xfrm>
            <a:off x="7348158" y="6041972"/>
            <a:ext cx="480543" cy="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40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2" r:id="rId8"/>
    <p:sldLayoutId id="2147483683" r:id="rId9"/>
    <p:sldLayoutId id="2147483686" r:id="rId10"/>
    <p:sldLayoutId id="214748369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5pPr>
      <a:lvl6pPr marL="342887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6pPr>
      <a:lvl7pPr marL="685773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7pPr>
      <a:lvl8pPr marL="1028659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8pPr>
      <a:lvl9pPr marL="1371545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9pPr>
    </p:titleStyle>
    <p:bodyStyle>
      <a:lvl1pPr marL="284163" indent="-284163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8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238" indent="-2286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04863" indent="-2032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331066" indent="-171443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bg1"/>
          </a:solidFill>
          <a:latin typeface="+mn-lt"/>
        </a:defRPr>
      </a:lvl4pPr>
      <a:lvl5pPr marL="1588230" indent="-171443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5pPr>
      <a:lvl6pPr marL="1931117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6pPr>
      <a:lvl7pPr marL="2274003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7pPr>
      <a:lvl8pPr marL="2616890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8pPr>
      <a:lvl9pPr marL="2959775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43.gif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gif"/><Relationship Id="rId11" Type="http://schemas.openxmlformats.org/officeDocument/2006/relationships/image" Target="../media/image51.gif"/><Relationship Id="rId5" Type="http://schemas.openxmlformats.org/officeDocument/2006/relationships/image" Target="../media/image45.gif"/><Relationship Id="rId10" Type="http://schemas.openxmlformats.org/officeDocument/2006/relationships/image" Target="../media/image50.gif"/><Relationship Id="rId4" Type="http://schemas.openxmlformats.org/officeDocument/2006/relationships/image" Target="../media/image44.gif"/><Relationship Id="rId9" Type="http://schemas.openxmlformats.org/officeDocument/2006/relationships/image" Target="../media/image4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creativecommons.org/licenses/by-nc/4.0/legalcode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Robotics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27736" y="4290520"/>
            <a:ext cx="5845248" cy="507831"/>
          </a:xfrm>
        </p:spPr>
        <p:txBody>
          <a:bodyPr/>
          <a:lstStyle/>
          <a:p>
            <a:r>
              <a:rPr lang="en-US" dirty="0" smtClean="0"/>
              <a:t>​Module 1.2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Challenge: Lighting Conditions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04511" y="1431235"/>
            <a:ext cx="3853897" cy="332399"/>
          </a:xfrm>
          <a:prstGeom prst="rect">
            <a:avLst/>
          </a:prstGeom>
          <a:noFill/>
        </p:spPr>
        <p:txBody>
          <a:bodyPr wrap="square" lIns="82296" tIns="41148" rIns="82296" bIns="41148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Graphics is hard, vision is harder slide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84" y="1431235"/>
            <a:ext cx="7909560" cy="427939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32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Challenge: Background Clutter</a:t>
            </a:r>
            <a:endParaRPr lang="en-US" dirty="0"/>
          </a:p>
        </p:txBody>
      </p:sp>
      <p:pic>
        <p:nvPicPr>
          <p:cNvPr id="3" name="Picture 6" descr="fiji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1" y="1278727"/>
            <a:ext cx="6650831" cy="447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69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Challenge: Motion</a:t>
            </a:r>
            <a:endParaRPr lang="en-US" dirty="0"/>
          </a:p>
        </p:txBody>
      </p:sp>
      <p:pic>
        <p:nvPicPr>
          <p:cNvPr id="3" name="Picture 6" descr="bird_head_motion_blu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3899" y="1366705"/>
            <a:ext cx="5354084" cy="438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705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Challenge: Occlusion</a:t>
            </a:r>
            <a:endParaRPr lang="en-US" dirty="0"/>
          </a:p>
        </p:txBody>
      </p:sp>
      <p:pic>
        <p:nvPicPr>
          <p:cNvPr id="4" name="Picture 4" descr="tmp"/>
          <p:cNvPicPr>
            <a:picLocks noChangeAspect="1" noChangeArrowheads="1"/>
          </p:cNvPicPr>
          <p:nvPr/>
        </p:nvPicPr>
        <p:blipFill rotWithShape="1">
          <a:blip r:embed="rId3" cstate="print"/>
          <a:srcRect l="1" t="2961" r="41655" b="28151"/>
          <a:stretch/>
        </p:blipFill>
        <p:spPr bwMode="auto">
          <a:xfrm>
            <a:off x="292894" y="1343025"/>
            <a:ext cx="7415212" cy="464014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477265" y="1676742"/>
            <a:ext cx="2164042" cy="15904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75403" y="2696625"/>
            <a:ext cx="3205747" cy="2029832"/>
            <a:chOff x="4233868" y="2696623"/>
            <a:chExt cx="4274329" cy="2029832"/>
          </a:xfrm>
        </p:grpSpPr>
        <p:sp>
          <p:nvSpPr>
            <p:cNvPr id="6" name="Rectangle 5"/>
            <p:cNvSpPr/>
            <p:nvPr/>
          </p:nvSpPr>
          <p:spPr>
            <a:xfrm>
              <a:off x="6744904" y="3136015"/>
              <a:ext cx="1763293" cy="1590440"/>
            </a:xfrm>
            <a:prstGeom prst="rect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33868" y="2696623"/>
              <a:ext cx="1763293" cy="1590440"/>
            </a:xfrm>
            <a:prstGeom prst="rect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94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5358" y="3910419"/>
            <a:ext cx="7848646" cy="203064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en-US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5358" y="1793254"/>
            <a:ext cx="7848646" cy="2030646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en-US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OpenCV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Initially </a:t>
            </a:r>
            <a:r>
              <a:rPr lang="en-US" dirty="0"/>
              <a:t>developed by Intel for single-core x86 CPUs</a:t>
            </a:r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1507" y="3347994"/>
            <a:ext cx="144269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400" b="1">
                <a:solidFill>
                  <a:schemeClr val="tx1"/>
                </a:solidFill>
                <a:latin typeface="Futura Medium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000" b="1">
                <a:solidFill>
                  <a:schemeClr val="tx1"/>
                </a:solidFill>
                <a:latin typeface="Futura Medium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800" b="1">
                <a:solidFill>
                  <a:schemeClr val="tx1"/>
                </a:solidFill>
                <a:latin typeface="Futura Medium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Futura Medium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Futura Medium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100" b="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  <a:cs typeface="DejaVu Sans" charset="0"/>
              </a:rPr>
              <a:t>General Image Processing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401" y="2236184"/>
            <a:ext cx="962590" cy="93979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2" t="3262" r="2340" b="25152"/>
          <a:stretch/>
        </p:blipFill>
        <p:spPr bwMode="auto">
          <a:xfrm>
            <a:off x="1723869" y="2236184"/>
            <a:ext cx="967428" cy="93979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5" t="11278" r="1417" b="17195"/>
          <a:stretch/>
        </p:blipFill>
        <p:spPr bwMode="auto">
          <a:xfrm>
            <a:off x="5125174" y="2236184"/>
            <a:ext cx="967428" cy="93979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515" b="11484"/>
          <a:stretch/>
        </p:blipFill>
        <p:spPr bwMode="auto">
          <a:xfrm>
            <a:off x="2851623" y="2236184"/>
            <a:ext cx="967428" cy="93979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8" t="10678" r="3238" b="20537"/>
          <a:stretch/>
        </p:blipFill>
        <p:spPr bwMode="auto">
          <a:xfrm>
            <a:off x="3988398" y="2235818"/>
            <a:ext cx="967428" cy="93067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508285" y="3347994"/>
            <a:ext cx="142360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Segmentation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82770" y="3356150"/>
            <a:ext cx="1442693" cy="49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Machine Learning, Detection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763790" y="3357051"/>
            <a:ext cx="144269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Image Pyramids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900566" y="3347994"/>
            <a:ext cx="144269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Transforms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6037341" y="3347994"/>
            <a:ext cx="144269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Fitting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253687" y="1736334"/>
            <a:ext cx="3800365" cy="28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sz="1400" b="1" cap="all" dirty="0">
                <a:solidFill>
                  <a:srgbClr val="FFFFFF"/>
                </a:solidFill>
                <a:latin typeface="Trebuchet MS" panose="020B0603020202020204" pitchFamily="34" charset="0"/>
              </a:rPr>
              <a:t>Image</a:t>
            </a:r>
            <a:r>
              <a:rPr lang="en-US" sz="1400" cap="all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en-US" sz="1400" b="1" cap="all" dirty="0">
                <a:solidFill>
                  <a:srgbClr val="FFFFFF"/>
                </a:solidFill>
                <a:latin typeface="Trebuchet MS" panose="020B0603020202020204" pitchFamily="34" charset="0"/>
              </a:rPr>
              <a:t>processing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253687" y="3926215"/>
            <a:ext cx="3800365" cy="28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sz="1400" b="1" cap="all" dirty="0">
                <a:solidFill>
                  <a:srgbClr val="FFFFFF"/>
                </a:solidFill>
                <a:latin typeface="Trebuchet MS" panose="020B0603020202020204" pitchFamily="34" charset="0"/>
              </a:rPr>
              <a:t>Video, Stereo, and 3D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1026" y="4495534"/>
            <a:ext cx="962590" cy="939796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364133" y="5539243"/>
            <a:ext cx="144269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Camera Calibration</a:t>
            </a:r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26789" y="4495790"/>
            <a:ext cx="962590" cy="946147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1723869" y="5539243"/>
            <a:ext cx="965681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Features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62553" y="4495531"/>
            <a:ext cx="962511" cy="93972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2851622" y="5539243"/>
            <a:ext cx="974076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Depth Maps</a:t>
            </a:r>
          </a:p>
        </p:txBody>
      </p:sp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64235" y="2236184"/>
            <a:ext cx="962590" cy="93979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3996353" y="5548301"/>
            <a:ext cx="96365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Optical Flow</a:t>
            </a:r>
          </a:p>
        </p:txBody>
      </p:sp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34001" y="4495534"/>
            <a:ext cx="962590" cy="939796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5125174" y="5557358"/>
            <a:ext cx="970918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 err="1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Inpainting</a:t>
            </a:r>
            <a:endParaRPr lang="en-US" sz="1100" dirty="0">
              <a:solidFill>
                <a:srgbClr val="B3B3B3">
                  <a:lumMod val="40000"/>
                  <a:lumOff val="60000"/>
                </a:srgbClr>
              </a:solidFill>
              <a:latin typeface="Trebuchet MS" panose="020B06030202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6260862" y="5540376"/>
            <a:ext cx="972012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Tracking</a:t>
            </a:r>
          </a:p>
        </p:txBody>
      </p: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98239" y="4494402"/>
            <a:ext cx="962590" cy="939796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69765" y="4495790"/>
            <a:ext cx="962590" cy="946147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Placeholder 1"/>
          <p:cNvSpPr txBox="1">
            <a:spLocks/>
          </p:cNvSpPr>
          <p:nvPr/>
        </p:nvSpPr>
        <p:spPr>
          <a:xfrm>
            <a:off x="1955346" y="1555598"/>
            <a:ext cx="6078658" cy="1090503"/>
          </a:xfrm>
          <a:prstGeom prst="rect">
            <a:avLst/>
          </a:prstGeom>
        </p:spPr>
        <p:txBody>
          <a:bodyPr lIns="82296" tIns="41148" rIns="82296" bIns="41148"/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6"/>
              </a:buBlip>
              <a:defRPr sz="2400" b="0">
                <a:solidFill>
                  <a:schemeClr val="bg2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6"/>
              </a:buBlip>
              <a:defRPr sz="2000" b="0">
                <a:solidFill>
                  <a:schemeClr val="bg2"/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6"/>
              </a:buBlip>
              <a:defRPr sz="1800" b="0">
                <a:solidFill>
                  <a:schemeClr val="bg2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None/>
            </a:pPr>
            <a:r>
              <a:rPr lang="en-US" sz="1050" kern="0" dirty="0" smtClean="0"/>
              <a:t>OpenCV4Tegra </a:t>
            </a:r>
            <a:r>
              <a:rPr lang="en-US" sz="1050" kern="0" dirty="0"/>
              <a:t>— Accelerated CUDA+NEON+GLSL+TBB multithreading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None/>
            </a:pPr>
            <a:endParaRPr lang="en-US" sz="1200" kern="0" dirty="0">
              <a:solidFill>
                <a:srgbClr val="B3B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856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Third time is the charm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4919" y="2520682"/>
            <a:ext cx="976941" cy="581698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2"/>
                </a:solidFill>
                <a:latin typeface="Trebuchet MS" panose="020B0603020202020204" pitchFamily="34" charset="0"/>
              </a:rPr>
              <a:t>50’s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5404" y="3314189"/>
            <a:ext cx="975973" cy="581698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2"/>
                </a:solidFill>
                <a:latin typeface="Trebuchet MS" panose="020B0603020202020204" pitchFamily="34" charset="0"/>
              </a:rPr>
              <a:t>80’s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5404" y="4107696"/>
            <a:ext cx="975973" cy="581698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2"/>
                </a:solidFill>
                <a:latin typeface="Trebuchet MS" panose="020B0603020202020204" pitchFamily="34" charset="0"/>
              </a:rPr>
              <a:t>10’s</a:t>
            </a:r>
          </a:p>
        </p:txBody>
      </p:sp>
    </p:spTree>
    <p:extLst>
      <p:ext uri="{BB962C8B-B14F-4D97-AF65-F5344CB8AC3E}">
        <p14:creationId xmlns:p14="http://schemas.microsoft.com/office/powerpoint/2010/main" val="317692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amples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657095" cy="2214246"/>
          </a:xfrm>
          <a:prstGeom prst="rect">
            <a:avLst/>
          </a:prstGeom>
        </p:spPr>
      </p:pic>
      <p:pic>
        <p:nvPicPr>
          <p:cNvPr id="5" name="Picture 4" descr="a31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66" y="1"/>
            <a:ext cx="2657095" cy="2214246"/>
          </a:xfrm>
          <a:prstGeom prst="rect">
            <a:avLst/>
          </a:prstGeom>
        </p:spPr>
      </p:pic>
      <p:pic>
        <p:nvPicPr>
          <p:cNvPr id="6" name="Picture 5" descr="a12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56" y="-26630"/>
            <a:ext cx="2657095" cy="2214246"/>
          </a:xfrm>
          <a:prstGeom prst="rect">
            <a:avLst/>
          </a:prstGeom>
        </p:spPr>
      </p:pic>
      <p:pic>
        <p:nvPicPr>
          <p:cNvPr id="7" name="Picture 6" descr="anoise2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8303"/>
            <a:ext cx="2657095" cy="2214246"/>
          </a:xfrm>
          <a:prstGeom prst="rect">
            <a:avLst/>
          </a:prstGeom>
        </p:spPr>
      </p:pic>
      <p:pic>
        <p:nvPicPr>
          <p:cNvPr id="8" name="Picture 7" descr="a35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56" y="2004990"/>
            <a:ext cx="2657095" cy="2214246"/>
          </a:xfrm>
          <a:prstGeom prst="rect">
            <a:avLst/>
          </a:prstGeom>
        </p:spPr>
      </p:pic>
      <p:pic>
        <p:nvPicPr>
          <p:cNvPr id="11" name="Picture 10" descr="ascale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56" y="4036607"/>
            <a:ext cx="2657095" cy="2214246"/>
          </a:xfrm>
          <a:prstGeom prst="rect">
            <a:avLst/>
          </a:prstGeom>
        </p:spPr>
      </p:pic>
      <p:pic>
        <p:nvPicPr>
          <p:cNvPr id="12" name="Picture 11" descr="arot.g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607"/>
            <a:ext cx="2657095" cy="2214246"/>
          </a:xfrm>
          <a:prstGeom prst="rect">
            <a:avLst/>
          </a:prstGeom>
        </p:spPr>
      </p:pic>
      <p:pic>
        <p:nvPicPr>
          <p:cNvPr id="13" name="Picture 12" descr="a30.gi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66" y="2012906"/>
            <a:ext cx="2670048" cy="2225040"/>
          </a:xfrm>
          <a:prstGeom prst="rect">
            <a:avLst/>
          </a:prstGeom>
        </p:spPr>
      </p:pic>
      <p:pic>
        <p:nvPicPr>
          <p:cNvPr id="10" name="Picture 9" descr="atrans.g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66" y="4036607"/>
            <a:ext cx="2657095" cy="22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4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ImageNet</a:t>
            </a:r>
            <a:r>
              <a:rPr lang="en-US" dirty="0" smtClean="0"/>
              <a:t> Recognition Challenge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822960"/>
            <a:r>
              <a:rPr lang="en-US" dirty="0">
                <a:solidFill>
                  <a:srgbClr val="71B000"/>
                </a:solidFill>
              </a:rPr>
              <a:t>1.2M training </a:t>
            </a:r>
            <a:r>
              <a:rPr lang="en-US" dirty="0" smtClean="0">
                <a:solidFill>
                  <a:srgbClr val="71B000"/>
                </a:solidFill>
              </a:rPr>
              <a:t>images, </a:t>
            </a:r>
            <a:r>
              <a:rPr lang="en-US" dirty="0">
                <a:solidFill>
                  <a:srgbClr val="71B000"/>
                </a:solidFill>
              </a:rPr>
              <a:t>1000 object categories</a:t>
            </a:r>
            <a:endParaRPr lang="en-US" sz="3200" dirty="0">
              <a:solidFill>
                <a:srgbClr val="71B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98367" y="1828160"/>
            <a:ext cx="6375296" cy="3879058"/>
            <a:chOff x="1093600" y="3485237"/>
            <a:chExt cx="3462026" cy="2407406"/>
          </a:xfrm>
        </p:grpSpPr>
        <p:pic>
          <p:nvPicPr>
            <p:cNvPr id="11" name="Picture 6" descr="http://www.image-net.org/challenges/LSVRC/2013/ILSVRC2012_val_00004465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37" t="8532" r="4528" b="9515"/>
            <a:stretch/>
          </p:blipFill>
          <p:spPr bwMode="auto">
            <a:xfrm>
              <a:off x="1093600" y="3485237"/>
              <a:ext cx="1683334" cy="1145678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http://www.image-net.org/challenges/LSVRC/2013/ILSVRC2012_val_00004945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7" t="7586" r="4814" b="8785"/>
            <a:stretch/>
          </p:blipFill>
          <p:spPr bwMode="auto">
            <a:xfrm>
              <a:off x="2860194" y="3485237"/>
              <a:ext cx="1671565" cy="1145678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http://www.image-net.org/challenges/LSVRC/2013/ILSVRC2012_val_0004269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7359" r="4484" b="7460"/>
            <a:stretch/>
          </p:blipFill>
          <p:spPr bwMode="auto">
            <a:xfrm>
              <a:off x="1098248" y="4717635"/>
              <a:ext cx="1675935" cy="1157123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ttp://www.image-net.org/challenges/LSVRC/2013/ILSVRC2013_val_00003169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0" t="6548" r="5435" b="29262"/>
            <a:stretch/>
          </p:blipFill>
          <p:spPr bwMode="auto">
            <a:xfrm>
              <a:off x="2862747" y="4715945"/>
              <a:ext cx="1692878" cy="1158813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2224326" y="3508043"/>
              <a:ext cx="541616" cy="1060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56117" y="3622755"/>
              <a:ext cx="699230" cy="830997"/>
            </a:xfrm>
            <a:prstGeom prst="rect">
              <a:avLst/>
            </a:prstGeom>
            <a:noFill/>
          </p:spPr>
          <p:txBody>
            <a:bodyPr wrap="none" rIns="0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FF00"/>
                  </a:solidFill>
                  <a:latin typeface="Trebuchet MS" panose="020B0603020202020204" pitchFamily="34" charset="0"/>
                </a:rPr>
                <a:t>person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0000"/>
                  </a:solidFill>
                  <a:latin typeface="Trebuchet MS" panose="020B0603020202020204" pitchFamily="34" charset="0"/>
                </a:rPr>
                <a:t>car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00FF00"/>
                  </a:solidFill>
                  <a:latin typeface="Trebuchet MS" panose="020B0603020202020204" pitchFamily="34" charset="0"/>
                </a:rPr>
                <a:t>helmet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00FFFF"/>
                  </a:solidFill>
                  <a:latin typeface="Trebuchet MS" panose="020B0603020202020204" pitchFamily="34" charset="0"/>
                </a:rPr>
                <a:t>motorcycle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67687" y="3508043"/>
              <a:ext cx="309320" cy="1060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38795" y="3807421"/>
              <a:ext cx="392963" cy="461665"/>
            </a:xfrm>
            <a:prstGeom prst="rect">
              <a:avLst/>
            </a:prstGeom>
            <a:noFill/>
          </p:spPr>
          <p:txBody>
            <a:bodyPr wrap="square" rIns="0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FF00"/>
                  </a:solidFill>
                  <a:latin typeface="Trebuchet MS" panose="020B0603020202020204" pitchFamily="34" charset="0"/>
                </a:rPr>
                <a:t>bird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0000"/>
                  </a:solidFill>
                  <a:latin typeface="Trebuchet MS" panose="020B0603020202020204" pitchFamily="34" charset="0"/>
                </a:rPr>
                <a:t>frog</a:t>
              </a:r>
              <a:endParaRPr lang="en-US" sz="700" dirty="0">
                <a:solidFill>
                  <a:srgbClr val="00FFFF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25627" y="4765140"/>
              <a:ext cx="340316" cy="1060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87154" y="4972184"/>
              <a:ext cx="490840" cy="646331"/>
            </a:xfrm>
            <a:prstGeom prst="rect">
              <a:avLst/>
            </a:prstGeom>
            <a:noFill/>
          </p:spPr>
          <p:txBody>
            <a:bodyPr wrap="none" rIns="0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FF00"/>
                  </a:solidFill>
                  <a:latin typeface="Trebuchet MS" panose="020B0603020202020204" pitchFamily="34" charset="0"/>
                </a:rPr>
                <a:t>person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0000"/>
                  </a:solidFill>
                  <a:latin typeface="Trebuchet MS" panose="020B0603020202020204" pitchFamily="34" charset="0"/>
                </a:rPr>
                <a:t>dog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00FF00"/>
                  </a:solidFill>
                  <a:latin typeface="Trebuchet MS" panose="020B0603020202020204" pitchFamily="34" charset="0"/>
                </a:rPr>
                <a:t>chair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5390" y="4762269"/>
              <a:ext cx="596369" cy="1060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15412" y="4692314"/>
              <a:ext cx="640214" cy="1200329"/>
            </a:xfrm>
            <a:prstGeom prst="rect">
              <a:avLst/>
            </a:prstGeom>
            <a:noFill/>
          </p:spPr>
          <p:txBody>
            <a:bodyPr wrap="square" rIns="0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FF00"/>
                  </a:solidFill>
                  <a:latin typeface="Trebuchet MS" panose="020B0603020202020204" pitchFamily="34" charset="0"/>
                </a:rPr>
                <a:t>person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0000"/>
                  </a:solidFill>
                  <a:latin typeface="Trebuchet MS" panose="020B0603020202020204" pitchFamily="34" charset="0"/>
                </a:rPr>
                <a:t>hammer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00FF00"/>
                  </a:solidFill>
                  <a:latin typeface="Trebuchet MS" panose="020B0603020202020204" pitchFamily="34" charset="0"/>
                </a:rPr>
                <a:t>flower pot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00FFFF"/>
                  </a:solidFill>
                  <a:latin typeface="Trebuchet MS" panose="020B0603020202020204" pitchFamily="34" charset="0"/>
                </a:rPr>
                <a:t>power drill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924" y="3655830"/>
            <a:ext cx="7994411" cy="1818418"/>
            <a:chOff x="313585" y="3669076"/>
            <a:chExt cx="10659215" cy="2310386"/>
          </a:xfrm>
        </p:grpSpPr>
        <p:grpSp>
          <p:nvGrpSpPr>
            <p:cNvPr id="5" name="Group 4"/>
            <p:cNvGrpSpPr/>
            <p:nvPr/>
          </p:nvGrpSpPr>
          <p:grpSpPr>
            <a:xfrm>
              <a:off x="313585" y="3669076"/>
              <a:ext cx="9686962" cy="2178688"/>
              <a:chOff x="-3712867" y="991204"/>
              <a:chExt cx="18628808" cy="4189793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-297924" y="99120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-301486" y="17340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-305048" y="24769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-308610" y="32197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-312172" y="396262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3" name="Title 1"/>
              <p:cNvSpPr txBox="1">
                <a:spLocks/>
              </p:cNvSpPr>
              <p:nvPr/>
            </p:nvSpPr>
            <p:spPr bwMode="auto">
              <a:xfrm>
                <a:off x="-3712867" y="2798515"/>
                <a:ext cx="1833591" cy="751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386" tIns="45690" rIns="91386" bIns="4569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defTabSz="822960"/>
                <a:r>
                  <a:rPr lang="en-US" sz="1400" kern="0" dirty="0" smtClean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-685274" y="120710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-688836" y="19499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-692398" y="26928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-695960" y="34356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-699522" y="417852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-1072624" y="142300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-1076186" y="21658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-1079748" y="29087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-1083310" y="36515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-1086872" y="439442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-1459974" y="163890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-1463536" y="23817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-1467098" y="31246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-1470660" y="38674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-1474222" y="461032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-1847324" y="185480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-1850886" y="25976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-1854448" y="33405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-1858010" y="40833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578626" y="14547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575064" y="21976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71502" y="29404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567940" y="36833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191276" y="16706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187714" y="24135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184152" y="31563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180590" y="38992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803926" y="18865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800364" y="26294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796802" y="33722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793240" y="41151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16576" y="21024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09452" y="35881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05890" y="43310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144026" y="14166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140464" y="21595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136902" y="29023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133340" y="36452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756676" y="16325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753114" y="23754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749552" y="31182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745990" y="38611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369326" y="18484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365764" y="25913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362202" y="33341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358640" y="40770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3981976" y="20643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974852" y="35500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971290" y="42929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7572514" y="19563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7568952" y="26991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565390" y="34420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185164" y="21722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7181602" y="29150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178040" y="36579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797814" y="23881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6790690" y="38738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725164" y="18864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721602" y="26293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9718040" y="33721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9337814" y="21023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9334252" y="28452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9330690" y="35880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8950464" y="23182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8943340" y="38039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cxnSp>
            <p:nvCxnSpPr>
              <p:cNvPr id="79" name="Straight Connector 78"/>
              <p:cNvCxnSpPr>
                <a:stCxn id="42" idx="2"/>
                <a:endCxn id="19" idx="6"/>
              </p:cNvCxnSpPr>
              <p:nvPr/>
            </p:nvCxnSpPr>
            <p:spPr>
              <a:xfrm flipH="1" flipV="1">
                <a:off x="-501951" y="1708341"/>
                <a:ext cx="2302315" cy="12064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42" idx="2"/>
                <a:endCxn id="24" idx="6"/>
              </p:cNvCxnSpPr>
              <p:nvPr/>
            </p:nvCxnSpPr>
            <p:spPr>
              <a:xfrm flipH="1" flipV="1">
                <a:off x="-889301" y="1924241"/>
                <a:ext cx="2689665" cy="9905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42" idx="2"/>
                <a:endCxn id="29" idx="6"/>
              </p:cNvCxnSpPr>
              <p:nvPr/>
            </p:nvCxnSpPr>
            <p:spPr>
              <a:xfrm flipH="1" flipV="1">
                <a:off x="-1276651" y="2140141"/>
                <a:ext cx="3077015" cy="7746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42" idx="2"/>
                <a:endCxn id="20" idx="6"/>
              </p:cNvCxnSpPr>
              <p:nvPr/>
            </p:nvCxnSpPr>
            <p:spPr>
              <a:xfrm flipH="1" flipV="1">
                <a:off x="-505513" y="2451196"/>
                <a:ext cx="2305877" cy="4635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42" idx="2"/>
                <a:endCxn id="25" idx="6"/>
              </p:cNvCxnSpPr>
              <p:nvPr/>
            </p:nvCxnSpPr>
            <p:spPr>
              <a:xfrm flipH="1" flipV="1">
                <a:off x="-892863" y="2667096"/>
                <a:ext cx="2693227" cy="2476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42" idx="2"/>
                <a:endCxn id="30" idx="6"/>
              </p:cNvCxnSpPr>
              <p:nvPr/>
            </p:nvCxnSpPr>
            <p:spPr>
              <a:xfrm flipH="1" flipV="1">
                <a:off x="-1280213" y="2882996"/>
                <a:ext cx="3080577" cy="317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42" idx="2"/>
                <a:endCxn id="21" idx="6"/>
              </p:cNvCxnSpPr>
              <p:nvPr/>
            </p:nvCxnSpPr>
            <p:spPr>
              <a:xfrm flipH="1">
                <a:off x="-509075" y="2914746"/>
                <a:ext cx="2309439" cy="2793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42" idx="2"/>
                <a:endCxn id="26" idx="6"/>
              </p:cNvCxnSpPr>
              <p:nvPr/>
            </p:nvCxnSpPr>
            <p:spPr>
              <a:xfrm flipH="1">
                <a:off x="-896425" y="2914746"/>
                <a:ext cx="2696789" cy="4952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42" idx="2"/>
                <a:endCxn id="31" idx="6"/>
              </p:cNvCxnSpPr>
              <p:nvPr/>
            </p:nvCxnSpPr>
            <p:spPr>
              <a:xfrm flipH="1">
                <a:off x="-1283775" y="2914746"/>
                <a:ext cx="3084139" cy="7111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1413014" y="28453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cxnSp>
            <p:nvCxnSpPr>
              <p:cNvPr id="89" name="Straight Connector 88"/>
              <p:cNvCxnSpPr>
                <a:stCxn id="57" idx="2"/>
                <a:endCxn id="37" idx="6"/>
              </p:cNvCxnSpPr>
              <p:nvPr/>
            </p:nvCxnSpPr>
            <p:spPr>
              <a:xfrm flipH="1" flipV="1">
                <a:off x="2761949" y="1955991"/>
                <a:ext cx="1603815" cy="9206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57" idx="2"/>
                <a:endCxn id="41" idx="6"/>
              </p:cNvCxnSpPr>
              <p:nvPr/>
            </p:nvCxnSpPr>
            <p:spPr>
              <a:xfrm flipH="1" flipV="1">
                <a:off x="2374599" y="2171891"/>
                <a:ext cx="1991165" cy="7047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57" idx="2"/>
                <a:endCxn id="45" idx="6"/>
              </p:cNvCxnSpPr>
              <p:nvPr/>
            </p:nvCxnSpPr>
            <p:spPr>
              <a:xfrm flipH="1" flipV="1">
                <a:off x="1987249" y="2387791"/>
                <a:ext cx="2378515" cy="4888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57" idx="2"/>
                <a:endCxn id="38" idx="6"/>
              </p:cNvCxnSpPr>
              <p:nvPr/>
            </p:nvCxnSpPr>
            <p:spPr>
              <a:xfrm flipH="1" flipV="1">
                <a:off x="2758387" y="2698846"/>
                <a:ext cx="1607377" cy="1778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57" idx="2"/>
                <a:endCxn id="42" idx="6"/>
              </p:cNvCxnSpPr>
              <p:nvPr/>
            </p:nvCxnSpPr>
            <p:spPr>
              <a:xfrm flipH="1">
                <a:off x="2371037" y="2876646"/>
                <a:ext cx="1994727" cy="381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57" idx="2"/>
                <a:endCxn id="88" idx="6"/>
              </p:cNvCxnSpPr>
              <p:nvPr/>
            </p:nvCxnSpPr>
            <p:spPr>
              <a:xfrm flipH="1">
                <a:off x="1983687" y="2876646"/>
                <a:ext cx="2382077" cy="2540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57" idx="2"/>
                <a:endCxn id="39" idx="6"/>
              </p:cNvCxnSpPr>
              <p:nvPr/>
            </p:nvCxnSpPr>
            <p:spPr>
              <a:xfrm flipH="1">
                <a:off x="2754825" y="2876646"/>
                <a:ext cx="1610939" cy="5650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57" idx="2"/>
                <a:endCxn id="43" idx="6"/>
              </p:cNvCxnSpPr>
              <p:nvPr/>
            </p:nvCxnSpPr>
            <p:spPr>
              <a:xfrm flipH="1">
                <a:off x="2367475" y="2876646"/>
                <a:ext cx="1998289" cy="7809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57" idx="2"/>
                <a:endCxn id="46" idx="6"/>
              </p:cNvCxnSpPr>
              <p:nvPr/>
            </p:nvCxnSpPr>
            <p:spPr>
              <a:xfrm flipH="1">
                <a:off x="1980125" y="2876646"/>
                <a:ext cx="2385639" cy="9968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3984764" y="28008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cxnSp>
            <p:nvCxnSpPr>
              <p:cNvPr id="99" name="Straight Connector 98"/>
              <p:cNvCxnSpPr>
                <a:stCxn id="67" idx="2"/>
                <a:endCxn id="52" idx="6"/>
              </p:cNvCxnSpPr>
              <p:nvPr/>
            </p:nvCxnSpPr>
            <p:spPr>
              <a:xfrm flipH="1" flipV="1">
                <a:off x="5327349" y="1917891"/>
                <a:ext cx="1854253" cy="128251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67" idx="2"/>
                <a:endCxn id="56" idx="6"/>
              </p:cNvCxnSpPr>
              <p:nvPr/>
            </p:nvCxnSpPr>
            <p:spPr>
              <a:xfrm flipH="1" flipV="1">
                <a:off x="4939999" y="2133791"/>
                <a:ext cx="2241603" cy="106661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67" idx="2"/>
                <a:endCxn id="60" idx="6"/>
              </p:cNvCxnSpPr>
              <p:nvPr/>
            </p:nvCxnSpPr>
            <p:spPr>
              <a:xfrm flipH="1" flipV="1">
                <a:off x="4552649" y="2349691"/>
                <a:ext cx="2628953" cy="85071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67" idx="2"/>
                <a:endCxn id="53" idx="6"/>
              </p:cNvCxnSpPr>
              <p:nvPr/>
            </p:nvCxnSpPr>
            <p:spPr>
              <a:xfrm flipH="1" flipV="1">
                <a:off x="5323787" y="2660746"/>
                <a:ext cx="1857815" cy="5396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67" idx="2"/>
                <a:endCxn id="57" idx="6"/>
              </p:cNvCxnSpPr>
              <p:nvPr/>
            </p:nvCxnSpPr>
            <p:spPr>
              <a:xfrm flipH="1" flipV="1">
                <a:off x="4936437" y="2876646"/>
                <a:ext cx="2245165" cy="3237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stCxn id="67" idx="2"/>
                <a:endCxn id="98" idx="6"/>
              </p:cNvCxnSpPr>
              <p:nvPr/>
            </p:nvCxnSpPr>
            <p:spPr>
              <a:xfrm flipH="1" flipV="1">
                <a:off x="4555437" y="3086196"/>
                <a:ext cx="2626165" cy="1142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67" idx="2"/>
                <a:endCxn id="54" idx="6"/>
              </p:cNvCxnSpPr>
              <p:nvPr/>
            </p:nvCxnSpPr>
            <p:spPr>
              <a:xfrm flipH="1">
                <a:off x="5320225" y="3200401"/>
                <a:ext cx="1861377" cy="2032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67" idx="2"/>
                <a:endCxn id="58" idx="6"/>
              </p:cNvCxnSpPr>
              <p:nvPr/>
            </p:nvCxnSpPr>
            <p:spPr>
              <a:xfrm flipH="1">
                <a:off x="4932875" y="3200401"/>
                <a:ext cx="2248727" cy="4191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67" idx="2"/>
                <a:endCxn id="61" idx="6"/>
              </p:cNvCxnSpPr>
              <p:nvPr/>
            </p:nvCxnSpPr>
            <p:spPr>
              <a:xfrm flipH="1">
                <a:off x="4545525" y="3200401"/>
                <a:ext cx="2636077" cy="6350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6794252" y="31309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cxnSp>
            <p:nvCxnSpPr>
              <p:cNvPr id="109" name="Straight Connector 108"/>
              <p:cNvCxnSpPr>
                <a:stCxn id="75" idx="2"/>
                <a:endCxn id="63" idx="6"/>
              </p:cNvCxnSpPr>
              <p:nvPr/>
            </p:nvCxnSpPr>
            <p:spPr>
              <a:xfrm flipH="1" flipV="1">
                <a:off x="8143187" y="2241646"/>
                <a:ext cx="1191065" cy="8889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75" idx="2"/>
                <a:endCxn id="66" idx="6"/>
              </p:cNvCxnSpPr>
              <p:nvPr/>
            </p:nvCxnSpPr>
            <p:spPr>
              <a:xfrm flipH="1" flipV="1">
                <a:off x="7755837" y="2457546"/>
                <a:ext cx="1578415" cy="6730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75" idx="2"/>
                <a:endCxn id="69" idx="6"/>
              </p:cNvCxnSpPr>
              <p:nvPr/>
            </p:nvCxnSpPr>
            <p:spPr>
              <a:xfrm flipH="1" flipV="1">
                <a:off x="7368487" y="2673446"/>
                <a:ext cx="1965765" cy="4571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75" idx="2"/>
                <a:endCxn id="64" idx="6"/>
              </p:cNvCxnSpPr>
              <p:nvPr/>
            </p:nvCxnSpPr>
            <p:spPr>
              <a:xfrm flipH="1" flipV="1">
                <a:off x="8139625" y="2984501"/>
                <a:ext cx="1194627" cy="1460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75" idx="2"/>
                <a:endCxn id="67" idx="6"/>
              </p:cNvCxnSpPr>
              <p:nvPr/>
            </p:nvCxnSpPr>
            <p:spPr>
              <a:xfrm flipH="1">
                <a:off x="7752275" y="3130551"/>
                <a:ext cx="1581977" cy="698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75" idx="2"/>
                <a:endCxn id="108" idx="6"/>
              </p:cNvCxnSpPr>
              <p:nvPr/>
            </p:nvCxnSpPr>
            <p:spPr>
              <a:xfrm flipH="1">
                <a:off x="7364925" y="3130551"/>
                <a:ext cx="1969327" cy="2857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75" idx="2"/>
                <a:endCxn id="65" idx="6"/>
              </p:cNvCxnSpPr>
              <p:nvPr/>
            </p:nvCxnSpPr>
            <p:spPr>
              <a:xfrm flipH="1">
                <a:off x="8136063" y="3130551"/>
                <a:ext cx="1198189" cy="5968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75" idx="2"/>
                <a:endCxn id="68" idx="6"/>
              </p:cNvCxnSpPr>
              <p:nvPr/>
            </p:nvCxnSpPr>
            <p:spPr>
              <a:xfrm flipH="1">
                <a:off x="7748713" y="3130551"/>
                <a:ext cx="1585539" cy="8127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75" idx="2"/>
                <a:endCxn id="70" idx="6"/>
              </p:cNvCxnSpPr>
              <p:nvPr/>
            </p:nvCxnSpPr>
            <p:spPr>
              <a:xfrm flipH="1">
                <a:off x="7361363" y="3130551"/>
                <a:ext cx="1972889" cy="10286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/>
              <p:cNvSpPr/>
              <p:nvPr/>
            </p:nvSpPr>
            <p:spPr>
              <a:xfrm>
                <a:off x="8946902" y="30611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cxnSp>
            <p:nvCxnSpPr>
              <p:cNvPr id="119" name="Straight Connector 118"/>
              <p:cNvCxnSpPr>
                <a:stCxn id="75" idx="6"/>
                <a:endCxn id="153" idx="2"/>
              </p:cNvCxnSpPr>
              <p:nvPr/>
            </p:nvCxnSpPr>
            <p:spPr>
              <a:xfrm flipV="1">
                <a:off x="9904925" y="3119076"/>
                <a:ext cx="1840671" cy="1147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stCxn id="153" idx="2"/>
                <a:endCxn id="72" idx="6"/>
              </p:cNvCxnSpPr>
              <p:nvPr/>
            </p:nvCxnSpPr>
            <p:spPr>
              <a:xfrm flipH="1" flipV="1">
                <a:off x="10292275" y="2914651"/>
                <a:ext cx="1453321" cy="20442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53" idx="2"/>
                <a:endCxn id="118" idx="6"/>
              </p:cNvCxnSpPr>
              <p:nvPr/>
            </p:nvCxnSpPr>
            <p:spPr>
              <a:xfrm flipH="1">
                <a:off x="9517575" y="3119076"/>
                <a:ext cx="2228021" cy="22737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stCxn id="153" idx="2"/>
                <a:endCxn id="77" idx="6"/>
              </p:cNvCxnSpPr>
              <p:nvPr/>
            </p:nvCxnSpPr>
            <p:spPr>
              <a:xfrm flipH="1" flipV="1">
                <a:off x="9521137" y="2603596"/>
                <a:ext cx="2224459" cy="51548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53" idx="2"/>
                <a:endCxn id="74" idx="6"/>
              </p:cNvCxnSpPr>
              <p:nvPr/>
            </p:nvCxnSpPr>
            <p:spPr>
              <a:xfrm flipH="1" flipV="1">
                <a:off x="9908487" y="2387696"/>
                <a:ext cx="1837109" cy="73138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53" idx="2"/>
                <a:endCxn id="71" idx="6"/>
              </p:cNvCxnSpPr>
              <p:nvPr/>
            </p:nvCxnSpPr>
            <p:spPr>
              <a:xfrm flipH="1" flipV="1">
                <a:off x="10295837" y="2171796"/>
                <a:ext cx="1449759" cy="94728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153" idx="2"/>
                <a:endCxn id="78" idx="6"/>
              </p:cNvCxnSpPr>
              <p:nvPr/>
            </p:nvCxnSpPr>
            <p:spPr>
              <a:xfrm flipH="1">
                <a:off x="9514013" y="3119076"/>
                <a:ext cx="2231583" cy="97023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stCxn id="153" idx="2"/>
                <a:endCxn id="76" idx="6"/>
              </p:cNvCxnSpPr>
              <p:nvPr/>
            </p:nvCxnSpPr>
            <p:spPr>
              <a:xfrm flipH="1">
                <a:off x="9901363" y="3119076"/>
                <a:ext cx="1844233" cy="75433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>
                <a:stCxn id="153" idx="2"/>
                <a:endCxn id="73" idx="6"/>
              </p:cNvCxnSpPr>
              <p:nvPr/>
            </p:nvCxnSpPr>
            <p:spPr>
              <a:xfrm flipH="1">
                <a:off x="10288713" y="3119076"/>
                <a:ext cx="1456883" cy="53843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stCxn id="156" idx="2"/>
                <a:endCxn id="151" idx="6"/>
              </p:cNvCxnSpPr>
              <p:nvPr/>
            </p:nvCxnSpPr>
            <p:spPr>
              <a:xfrm flipH="1" flipV="1">
                <a:off x="12305129" y="1626230"/>
                <a:ext cx="725601" cy="739286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56" idx="2"/>
                <a:endCxn id="152" idx="6"/>
              </p:cNvCxnSpPr>
              <p:nvPr/>
            </p:nvCxnSpPr>
            <p:spPr>
              <a:xfrm flipH="1">
                <a:off x="12301567" y="2365516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stCxn id="156" idx="2"/>
                <a:endCxn id="153" idx="6"/>
              </p:cNvCxnSpPr>
              <p:nvPr/>
            </p:nvCxnSpPr>
            <p:spPr>
              <a:xfrm flipH="1">
                <a:off x="12316269" y="2365516"/>
                <a:ext cx="714461" cy="75356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56" idx="2"/>
                <a:endCxn id="154" idx="6"/>
              </p:cNvCxnSpPr>
              <p:nvPr/>
            </p:nvCxnSpPr>
            <p:spPr>
              <a:xfrm flipH="1">
                <a:off x="12312707" y="2365516"/>
                <a:ext cx="718023" cy="149641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stCxn id="156" idx="2"/>
                <a:endCxn id="155" idx="6"/>
              </p:cNvCxnSpPr>
              <p:nvPr/>
            </p:nvCxnSpPr>
            <p:spPr>
              <a:xfrm flipH="1">
                <a:off x="12309145" y="2365516"/>
                <a:ext cx="721585" cy="223927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stCxn id="157" idx="2"/>
                <a:endCxn id="151" idx="6"/>
              </p:cNvCxnSpPr>
              <p:nvPr/>
            </p:nvCxnSpPr>
            <p:spPr>
              <a:xfrm flipH="1" flipV="1">
                <a:off x="12305129" y="1626230"/>
                <a:ext cx="740303" cy="1489277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157" idx="2"/>
                <a:endCxn id="152" idx="6"/>
              </p:cNvCxnSpPr>
              <p:nvPr/>
            </p:nvCxnSpPr>
            <p:spPr>
              <a:xfrm flipH="1" flipV="1">
                <a:off x="12301567" y="2369085"/>
                <a:ext cx="743865" cy="746422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57" idx="2"/>
                <a:endCxn id="153" idx="6"/>
              </p:cNvCxnSpPr>
              <p:nvPr/>
            </p:nvCxnSpPr>
            <p:spPr>
              <a:xfrm flipH="1">
                <a:off x="12316269" y="3115507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57" idx="2"/>
                <a:endCxn id="154" idx="6"/>
              </p:cNvCxnSpPr>
              <p:nvPr/>
            </p:nvCxnSpPr>
            <p:spPr>
              <a:xfrm flipH="1">
                <a:off x="12312707" y="3115507"/>
                <a:ext cx="732725" cy="746424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stCxn id="157" idx="2"/>
                <a:endCxn id="155" idx="6"/>
              </p:cNvCxnSpPr>
              <p:nvPr/>
            </p:nvCxnSpPr>
            <p:spPr>
              <a:xfrm flipH="1">
                <a:off x="12309145" y="3115507"/>
                <a:ext cx="736287" cy="148927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58" idx="2"/>
                <a:endCxn id="151" idx="6"/>
              </p:cNvCxnSpPr>
              <p:nvPr/>
            </p:nvCxnSpPr>
            <p:spPr>
              <a:xfrm flipH="1" flipV="1">
                <a:off x="12305129" y="1626230"/>
                <a:ext cx="736741" cy="2232132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58" idx="2"/>
                <a:endCxn id="153" idx="6"/>
              </p:cNvCxnSpPr>
              <p:nvPr/>
            </p:nvCxnSpPr>
            <p:spPr>
              <a:xfrm flipH="1" flipV="1">
                <a:off x="12316269" y="3119076"/>
                <a:ext cx="725601" cy="739286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58" idx="2"/>
                <a:endCxn id="154" idx="6"/>
              </p:cNvCxnSpPr>
              <p:nvPr/>
            </p:nvCxnSpPr>
            <p:spPr>
              <a:xfrm flipH="1">
                <a:off x="12312707" y="3858362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58" idx="2"/>
                <a:endCxn id="155" idx="6"/>
              </p:cNvCxnSpPr>
              <p:nvPr/>
            </p:nvCxnSpPr>
            <p:spPr>
              <a:xfrm flipH="1">
                <a:off x="12309145" y="3858362"/>
                <a:ext cx="732725" cy="746424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56" idx="6"/>
                <a:endCxn id="159" idx="2"/>
              </p:cNvCxnSpPr>
              <p:nvPr/>
            </p:nvCxnSpPr>
            <p:spPr>
              <a:xfrm flipV="1">
                <a:off x="13601403" y="2361947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stCxn id="159" idx="2"/>
                <a:endCxn id="157" idx="6"/>
              </p:cNvCxnSpPr>
              <p:nvPr/>
            </p:nvCxnSpPr>
            <p:spPr>
              <a:xfrm flipH="1">
                <a:off x="13616105" y="2361947"/>
                <a:ext cx="714461" cy="75356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59" idx="2"/>
                <a:endCxn id="158" idx="6"/>
              </p:cNvCxnSpPr>
              <p:nvPr/>
            </p:nvCxnSpPr>
            <p:spPr>
              <a:xfrm flipH="1">
                <a:off x="13612543" y="2361947"/>
                <a:ext cx="718023" cy="149641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60" idx="2"/>
                <a:endCxn id="156" idx="6"/>
              </p:cNvCxnSpPr>
              <p:nvPr/>
            </p:nvCxnSpPr>
            <p:spPr>
              <a:xfrm flipH="1" flipV="1">
                <a:off x="13601403" y="2365516"/>
                <a:ext cx="743865" cy="746422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stCxn id="160" idx="2"/>
                <a:endCxn id="157" idx="6"/>
              </p:cNvCxnSpPr>
              <p:nvPr/>
            </p:nvCxnSpPr>
            <p:spPr>
              <a:xfrm flipH="1">
                <a:off x="13616105" y="3111938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60" idx="2"/>
                <a:endCxn id="158" idx="6"/>
              </p:cNvCxnSpPr>
              <p:nvPr/>
            </p:nvCxnSpPr>
            <p:spPr>
              <a:xfrm flipH="1">
                <a:off x="13612543" y="3111938"/>
                <a:ext cx="732725" cy="746424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61" idx="2"/>
                <a:endCxn id="156" idx="6"/>
              </p:cNvCxnSpPr>
              <p:nvPr/>
            </p:nvCxnSpPr>
            <p:spPr>
              <a:xfrm flipH="1" flipV="1">
                <a:off x="13601403" y="2365516"/>
                <a:ext cx="740303" cy="1489277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>
                <a:stCxn id="161" idx="2"/>
                <a:endCxn id="157" idx="6"/>
              </p:cNvCxnSpPr>
              <p:nvPr/>
            </p:nvCxnSpPr>
            <p:spPr>
              <a:xfrm flipH="1" flipV="1">
                <a:off x="13616105" y="3115507"/>
                <a:ext cx="725601" cy="739286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61" idx="2"/>
                <a:endCxn id="158" idx="6"/>
              </p:cNvCxnSpPr>
              <p:nvPr/>
            </p:nvCxnSpPr>
            <p:spPr>
              <a:xfrm flipH="1">
                <a:off x="13612543" y="3854793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/>
              <p:cNvSpPr/>
              <p:nvPr/>
            </p:nvSpPr>
            <p:spPr>
              <a:xfrm>
                <a:off x="11734456" y="1340893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1730894" y="2083748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11745596" y="283373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11742034" y="357659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11738472" y="431944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13030730" y="208017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3045432" y="2830170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3041870" y="3573025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14330566" y="2076610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4345268" y="2826601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14341706" y="3569456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</p:grp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10060975" y="4590572"/>
              <a:ext cx="911825" cy="390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86" tIns="45690" rIns="91386" bIns="4569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defTabSz="822960"/>
              <a:r>
                <a:rPr lang="en-US" sz="1400" kern="0" dirty="0" smtClean="0">
                  <a:solidFill>
                    <a:schemeClr val="bg2"/>
                  </a:solidFill>
                </a:rPr>
                <a:t>“Sara”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267050" y="5682713"/>
              <a:ext cx="296749" cy="29674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aseline="30000" dirty="0"/>
            </a:p>
          </p:txBody>
        </p:sp>
      </p:grpSp>
      <p:pic>
        <p:nvPicPr>
          <p:cNvPr id="162" name="Picture 1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b="19167"/>
          <a:stretch/>
        </p:blipFill>
        <p:spPr>
          <a:xfrm>
            <a:off x="527801" y="1931449"/>
            <a:ext cx="1589477" cy="1053853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259" y="1934120"/>
            <a:ext cx="1474466" cy="1058699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29" y="1934464"/>
            <a:ext cx="1562562" cy="10593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2394301" y="2012069"/>
            <a:ext cx="1587724" cy="1351416"/>
            <a:chOff x="3228824" y="2057558"/>
            <a:chExt cx="2116965" cy="1717038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824" y="2057558"/>
              <a:ext cx="2116965" cy="1339496"/>
            </a:xfrm>
            <a:prstGeom prst="rect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67" name="TextBox 166"/>
            <p:cNvSpPr txBox="1"/>
            <p:nvPr/>
          </p:nvSpPr>
          <p:spPr>
            <a:xfrm>
              <a:off x="3538041" y="3405264"/>
              <a:ext cx="1557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(Weights)</a:t>
              </a:r>
              <a:endPara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1366528"/>
          </a:xfrm>
        </p:spPr>
        <p:txBody>
          <a:bodyPr/>
          <a:lstStyle/>
          <a:p>
            <a:r>
              <a:rPr lang="en-US" sz="3200" dirty="0" smtClean="0">
                <a:solidFill>
                  <a:schemeClr val="tx2"/>
                </a:solidFill>
              </a:rPr>
              <a:t/>
            </a:r>
            <a:br>
              <a:rPr lang="en-US" sz="3200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Deep </a:t>
            </a:r>
            <a:r>
              <a:rPr lang="en-US" dirty="0">
                <a:solidFill>
                  <a:schemeClr val="tx2"/>
                </a:solidFill>
              </a:rPr>
              <a:t>Neural Networks</a:t>
            </a:r>
            <a:r>
              <a:rPr lang="en-US" sz="3200" dirty="0">
                <a:solidFill>
                  <a:schemeClr val="tx2"/>
                </a:solidFill>
              </a:rPr>
              <a:t/>
            </a:r>
            <a:br>
              <a:rPr lang="en-US" sz="3200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169" name="Text Placeholder 16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by abstraction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48" y="569248"/>
            <a:ext cx="3380014" cy="3901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data:image/jpeg;base64,/9j/4AAQSkZJRgABAQAAAQABAAD/2wCEAAkGBxQTEhUUEhQUFBUVFBQWFBQVFBQVFBUWFBQWFxUUFRQYHCggGBolHBQUITEhJSkrLi4uFx8zODMsNygtLisBCgoKDg0OGxAQGiwkHCYsLCwsLCwsLCwsLCwsLCwsLCwsLCwsLCwsLCwsLCwsLCwsLCwsLCwsLCwsLCwsLCwsLP/AABEIAKgBLAMBIgACEQEDEQH/xAAcAAABBQEBAQAAAAAAAAAAAAAEAAIDBQYBBwj/xAA8EAABAwMCAwcCBAQGAQUAAAABAAIRAwQhEjEFQVEGEyJhcYGRobEywdHwI0Jy4QcUM2KS8aIWJFKCwv/EABkBAAMBAQEAAAAAAAAAAAAAAAECAwQABf/EAC4RAAICAgIABQMDAwUAAAAAAAABAhEDIRIxBBNBUWEygfAicaGx4fEFFCMz0f/aAAwDAQACEQMRAD8A2RQ1ZEoesF5ZroqL1Z69C0l41Z++aqRAymjKsbNAndGWzkZHIvLRW1AKms3K6oFQCwykEbRQVNyKpuVETYfSKIBQNN6Ia9VixSUlRuTtSYSuYUNT2pie0JUMyQFIlcDURRt53VEIQaV3uCUe2jCd3a5hSA22qkbaBE6U6EENQC+wCCuOGnkrsFdARBRjbq1c3cIAlb+rQB3CrqnAmF07eQVUybiZQnCCuaq293wdhGBCx3G+Gvp5Ix1SyGiZ2/qrMcQqK7v3rN3z0qY5W1iooUrgnNppgIYxEUSuNpqRjUBglhTahSamVSmTAwSu5BuciK5QbkbEZ9CalDWcud4oa1RYEywBePWfv3q5vHrPcQcqwYGVr6mUTb1VX1DlTUCjMCZpLKorq3qrLWtVW9vcLOxy+p1VO2sqVtwpBdLlIWi8p3CJbcLONu0Qy6Tc6BxL8XCRuFSi6RlpTc/bbqip30CqLS38RVrQpAboO0phoUd3fadsq/OOONsCg5Oi3FNo5KQlVlheF7Z/f1CNDk8ZclYHGnRISmOeuF6Y8pZMZIl1Lhcomuwoe8SOVD8Qprsn6KQFD03qQORTA0TAplWrG66CoL2nqaR1HLdUd1oRdkdvdhxMGUrui17SCJBWas6vdPLYyDnrHUrQsrSJUMWZyVS7LZMSTtdGA7SdknjU6idQ30/ze3VebXtIgkEEHoV9C1Flu1nZVly0uYA2qNjyd5H9U3KmI460eLtYiKdJE3dk6m8se0tcDBBT6LEHlJciIUlzu0ZoTS1J5oXIELVFUajSxROppvOEcyrrMQ5pK2fSUXcrvOEcz1fv1DVrqs/zSjfcrC8pZZEyW5qKmu8oypVQdXKeOYaU0VzqafTapzTTmsRlnIPJRJSRtKpCEaE/UpPKDzg3/MJf5hA6l3Uh5h3nBwuFMy6VXqVlwmxdVcANuZ6Kbm26RSGW3Rc8HoGoc4aNytUwAAAbIClRFNoa0KdtX5WuH6VRqUPVlgHwFl+0d44aGiJeYHvyVtc3PhKz7z31egOQBefYGM+qGSXKolsUeNy9jX8OGhgBjZGiv0QNNk4g+SNp28CXGPutquqRk72yTV/0k0JrKzTspgV12MQvwh6bEXVKYPJTktjJ6HRCkaoH1PoojewjySBTYYZ9UwvU1vUa8SFyrQjIVknVomzE9pabqdzRqD8LiWu+4Mq8tKvhwu9oLPvKJgZHibG4LcyEDw53gncEA/QLHkXHJ+5qi+WNfAeayQr5QVWoQcJ9MTlLyYKAu0nZ2ndNmA2oPwv5+h6hebX3DH0XFrxB68j6FeuvqYVZe0qdZpa8A/cehRnTXySli5dHl+lMLVbcVsO6eW8uR8lXFqytsxztOmQFqaWIjQmOahzZJtgzmJndogtXNKbkKW+pdlIBOhZ2x4LY0hNFNTQntaltmvhoHNJMLEbpUVRqazJkjQPCUKUMXSxdZCgcphepagUDRlFGnFist+C8NNZ3QcytpZ020hoYIA+T5qp4HDaYj3RVCpLj1WnHSWuz0cfh1DZZ3D+iEbUkrjyUO1p1eyay9E1ap4c9ULwpkVQT/LTj5ceSMrtkAdd1U3d82lXLSc93I2/lOfyTJVJMF3Fo3FpWa0R/McnyCjv7gFpgg49F49xTt73ZfqDtzpaDDnHlLj+FoxnfkOZGaqdva1R7nPfUpDT4BR0u8XV5qb8toW6EZTj1oyS4we3s9atePnvNDsQcZz7ha62r4HovDey/H+9qNNT8cCfPzj97r2fg79QB8gocHGVF5NOKaDbmvAlNpVyQlxCiYgIfhDZYPdK+XOgKuNjqryJWb4hxIhzWefi9PVaW+ZC8z7acRLTpbu6APUmEODboeFdnoVrx+gIa6qydgNQmQNgEZS7QUzgOB8iflfKVSu9stMSHklxa0v1CROsjUOsTvndaHgnHLyoAzWajQW6XOy4OGwDucjkenVbZY5RWmZYyjKVNM+ja1YEEg4O3uqmwfLQccx7z9lRWV/UFuWvHjDDHsOqn7EXZq20ncOId8wfssUpcmmaVDimi5qs+ia15hPuMIM1Yj3SPR0dhL60jOCgalYbjcYKhvrzBKrXXUj1U5y1RfHj3YJxp+uDHVU3dq7vjqAjYDCrixZ2zyfFP/lYN3S46kiYTSFxnYE6ko+7Rzgoy1cKTgroKbCfTapHQk0PaFMxi7TaiA1KzSsjZCWqB4RT0O9cmRyDWhJyQXYTk0DVWqJlLKO7tdbTRTLRm4ltbeEAg4IHyp7a5h6rGuxCErXOk5WiL9T2sT8zGmbMVQRhNpNl0qgtOIyN1cW9yDCtFpiSi0F1+Q2WB45VD+Ix/scDv6fkty7cSfP0Xnd3Ui/a/k9pg+5/VOvqETpHON9jm1G62xkZE59R5hYl3ZWvqhrdWeWD/AGXs4HhwJndG2bGOH4YjcgDzWjHllHROUYy20eZdn+CPFZhqQ2GgaY2DT6533817jwcgsEdAsveWI1BwAET/AGWg4E86QIj99UnmOWTZScYrGqLqpTkKt4M3NQdHfdWNetDZ8lXcKcdTj1yjOuaEh9LDbyhIXnPaTgAq1A1wBEzE9NvXK9Nq5CqX2o1AkZldkW00HFPjdnl1X/DVrzqy49HEx6DK0XAezDLePCARtAGOsHr5rbGljA3QVe3cTnbp1+U0+TXYvNeiK2tbGHHqFmewF1FSvRJy1xPOYJkfmtdev0jl6rB9jaBfWvLhp/A9voRqhxHsVGaobHK1s39xkSFT3FUqxoVsQfNZbjl7pqO6KU3asriW6G8SuxsP3Cjs3yY5nYKspP1kuJwOSubBmk6jz2nkFmmzRkmscLD3WwAVTdU4VlXvBCqa9aVI8XM09gzimOcuvcmuRRkGlybqTSlCNgsLAUjQo2KZI0GqHsepO9QkrupCjuZM6oo5TJXNS6jmyUBPAUIenh6JyZM0JFNa5Ne5cFyH60BctkwURKirtkJ4So0+F8S8b30BUa5YdJ6/Rafg9yCQFk7h0HPsequuzVWT7LVA9eUlKNovq934nDnocQOqr+2vAu5o29do/BU0vMcniBj1ARdBgfcAcyWt/wCRz91r+3VoKlhWZAPgkeRbkEfC0YIclJsy53xcDH8NuQ5rcTI3/VaBrQBMYAXnHZe6MROzh6QVtqt0AzcbQhKVBUbYQyprMAYlX1pT0hZ/g4l2Pt8rQ960bFdi92dk7pElyZBCgtG6TvlV15xKCky9BAMpnJWcoujRteUPcNQtG8j3Rfeamz9FTkpaEqiC2r5gpl/Ux+n6qvrXOkqKtdSPyUY5PQMoepSdo+IafUtMDbkoP8L+HOdZ3Jz/ABRUDfXSRPzCpe2lyGuzzaMT1lbz/DhuizpjqJM+aeKtgb4pUVPDLpxEuGC0O/5ALJ8ZqTWfPVbatS0Oq0+dN50+dN3iZ9DHsouxPARVuatxVEtpPDabTsXxJcR5AiPNZ4wcmoGvzIxudD+yfYwuivcjSMFlH7Of+nypO13DtHiat+SqHtHb6mH0Wyfh4+W4o87LklkdyPJqtYqHWSjbyhDiFHSpBePVGTg26IAuypqoUbUuw+X6ES6pHNUDimoSUKD3pArr2LlIKdknJ0RvKj1qS4EKABET1JdS4mzC7rTVsq0cL05j0xzUmtXCeoUyonkoOVIx64onYQ0JrwntKhquXIbSQPXpgiCm8IeWVA3quvULamlwPT7c0+KdOi3hfEOMuL6ZsuBZuW+bp/4An8ld9ruJ/wAIsB3BlZjsvdh9VzhtTaRPVzj+kqPjlyXElelifGDXubs6vIvhGW4E7TVezrkexWhFzg77+fJZqiYqg53iSMZWwtOH6yweWo4+kqM1ZXG67NB2aoHuy52JQvHOLtt2FznDmAdlfUaemkQMYXgXb/idR1wWOJLWYa3lqJJLvstWLCtWZ5ZO2az/ANUCpJnny2RNPtDpbgGfNeZ8N4qB/qE+36Kwr8bpFphztUYwcLWvD4zv9y6PS+z/AGuZUqClUOmfw6sSQeS9IsHhzZXypZ3ZcdBO5lp6EcwvovsJcOdb03P3c0HPopvEk9CPJy2S8cow6RzQjGwJI32ytNd02uBlVT+F6qTmyQRMRA9tlilianossicaZ5N2ocat4WjZpaMD5XqPZl+im1vQBYNlCbh7iXfiODkYWz4e6ITRexJIO7TUHAC4pt1GmIqtG7qW5IHMtOfSUd2Nu6b6LjSIINQnHm1u/wAKa2qbKLglpQZrqUGaO8c4VGiQC+m9zSdOwM6tt0yjU+SO5XDiy+1qv4m4aSpX1VU8TuMH0WiUqRBqjz7jBh59VX60dxQS8oPu140/qJtuwWtWTKdZS1LdRG3UyTlKybvJUTiutYn6Ew/K+ywe5CmpBUlY4Q+mVAyvY575T6LEhRxKVKpByj0FKnsdcUMSgmnKsrq5GlVgyUbs6eX0QTyXNa67ZBOq5Q7A5Epq5U5KDLeanc/CIIsJpVZUuiUJTbAlE06wCJeKvsc6jhC93lFm4CFfUyniqZTglsveEU20qRaznkk7klVvE5KPsm+AeaG4hRXo3o2xd7M7a24Nenq21iekTzXpQI1+EgGBHmOkLz64t4M891dUuJ+FrzgjDo5ecc0qZWjdNrDTB+P0XjP+KXCD3vet2I8XtsVv6XFdY8R9xzVF2ncKjTqiMifyhasWTZCUDxkpKxveHaXENmPp7FDNs3YkbrXaM9MsezViKlUAnYieQGfqvo3gtZrKbGiIDQAeW30XgvZhoY8GPXqfNescLvJ6CMb8hiVHLOtIrGBsHXA3O/IJrbnwuceW6p+9OzZJ2LidkNxW7Ap900yXYPWOcrK5leJS06Wp7nDmSfkrQWAwq2zpgBXNmzb0SQDNljbPhN4dW01K7P8Ae2o30qME/wDmyofdN2VdxK40VGPGxa5rj5tILR9aiaTpEi5uLuFm+LcR8YE40un1BbH3Kg4pxIyCDgnPos7xC7l0+v5LNkz3pCZJUiW5qSUwKCjUlSGqFllPYY43JWiUQmVAkSkwIN2TlGnRE6mmimpnOUrSFyEqwep0T6NND3FSRI/7CdRd4C+dlO9GG9kxqZLUDdugpPdsZyu3jfC1/XHuP7ILsPJrshp1JGVEa0LttUAJHUFOLRz2OyfpkLfaC6T5aEFUw5TkYkTHXlI3H1CjuQJlBGntC72Qla5KTm4wpLLSGmfxTjzGxz6kJq0HjTVktzUgKvFcyrCqJHWFVPgPXQ2O26RaWw1KR1LxABMtKulabhXCC7xu9lXHByZeCb7O2lKIEcly/oeStRSgrlekCFv46NiZkatPdVz3lkwJnktDe28FU1zTmVJqmXiBM4k1nl5D80y84zSNOHHG8TO3mR1Ql5bSFTVuHhVhJIScWR3PEAcsY52cdM8kCyrXBkMxOAW49lYN4eRBaUnNOxfELQsqIuDGWnFSwjXS2OY9x9vsr+z7YhoENMxG2x8iqWjTa4xv1xzV1w7hDTBcEksifoMoMuqHaOrV/ACJwSUbSrFpYXZLnhpJ3yCZ+QEFw2hDW+YB+VPxCqRA6OY74cJ+krJORST4xsv+EvL5J6kfDiAtBatkAjZUfZxg0jInxGOcFxyr2wwz0Lh8OKrj6JSdna9SDnaJ+N1l+N3P8L/7k/8AkQfoSr/irvA4jkD9cfmsJ2hrOy3lJHyJH3Us0yU3xRHcXhLQPNDXQIjrB/JD0an4SdtU/QIvOA7JhxOQYkg7hYkqMqnapjLbpPT9V2s4tM8kNRrQ/wAiR94/RHXIlhPnj23+n2RkkWhmcVojF1IR1u/wqnp0/WM/Yqyth4J8pQqhp5ec7RyrVTdRUNYKWk2RuhXsQkm5UjpMQCFJUAb/AEu/G3pj8Y/P5XK1WQwxJcNual4g4hzXCIkD3IS1sj5aSfxX8kNxZaYk45e6jFPwQRMnwj3XKdz44Awx2+4BnA9EVavM6zkB+PWV3QKjKVUAVrIsB1b6CfY4UW4HmYWg4+G1CNPMAEKo4lxSlZs8dPvajv8ATpuLg0Afie4jfOAOs9FaGNznxRTH4XnNpDhaloyd/wByo220wBJJcZ9RiB9EDQ462q5oeO6ls5ktGSBkCfPZFW3GaTX6Jh4DyTBjHiBB8gHfKEsU1eiksEot/p6/wdq0YGqegHrMZSo+GPJkn7//AJUjrhoaJ8Q1RjmBMkH2Kir/AOpU1YmGxjG/9vlJ6GbJJb+SShWcKR85z6lMpWutzRvzx5qCndQ0MHLcc8qw4FcO75oDXEuIwBOBzhOlsrFpVbNjwXso3D356BaJ7A3Gyio3WhomckDKmr1A4SCvVSjCNRNqTsrrpqrLq90o68rBoM5jkstxeqCJaRG6jOXsUekWFYh4lUlRuSCj+G1pbCB4g4TjdK3aspGWrKu5pxKrHUJKua+d0Cd0UW7VkHcwFRXLPF7rT1jDSqZtPU8fKomI0O4Tb74zIWlt2Q1Vdp4Hz+9kbWcS10bQT7qTlbaEi9texYWAOkA8gPsouKt1aAP5mk/TH3Tbe4/hY31hnrq0xEeTvoha9w44GAKgaXf7QJIb8wT6JZLQmWSao0fC70M/yzzs9uh5GwkaxPuCtLSumta6SI7x4+fF7YysRcXX/tKY0ghpbkGC0NJZ+aMr8Wa4VwMiaD52EuOkgdTASQnSdGaE679r/j+xfMuhUDmO3D9JHVog6vhUt60ObpP42kz1huPyQ9S9Daod1OqOoILSPWJ+FXu4l/FNQT4maT/UAJhJKVqjpz1v8+QKpROhwG+otA8iZ+k/RFUmtLhqxAIPmZgHzQNYExvBLn46guGfkfCmoUi3S505bMcwSef75KMloxt9Ovz8o7c28OYZxrA/5TH1ARLGyAJ/DJ9wV3iNQPY1oaWBp1HqSxtQzPuE2vUaGAN3IJ9jsZXSWkVnSsiuXEDSRmducZz9fomvqQwAHln4SrDwkj0nn4skpcOs9TXFx0gEDbczJ+iC6Iwm+RwOkCcfv/tQPrluBsjaxBENGrm305k/KY2zIw4GRjGyN0O+S+klr0tGtskupaQ3+kkmPuu3nNseLBI9OYSSSsOVX+n7fy0AWLjL3Ny1xc13phw+ysK7tDQ0DUHAERnPX6fuUkk0+xUt3+d0T0KuqI3aA6DiYOw891he0lw6rcVC4yA4tbGwa0wAPqfUlJJbfCLTZ6n+mfqjOT7CaNpDaT8/hgg8xy9pBCKp2jDXlx0nSHNcXBrS5uS0yIyAd0kkLcn37jJ8oz+//pdaiKOgNgMcIYSIGpgBIjzYhqjskuzBA9dLWiUkliTs8DK3SfqA2zHPq1HAyB5jAYNMZ22Wi7Mk07gPOMfcxC6krNtTSN8MauL+5q77iUtJ/wDiZPscKwdUOkAdB9kkloi22zdH6qK65okrH1mFutp5OI9M/wB0klCepFMu0vv/AEIbO4I225pt9c+IHzSSVVuJKP8A1hVBoe3zGFAbTxQeqSSoukXg9IZe0Dt1UFlw4h0kJJIodjq9HJdyH6wfuFNcANa4E/yn5j+64kowZixydv8APcqaVzFInOHF2PQgZ9lHZXDhScTEAnTzJ1EEny2SSR9H+5lnNpFhWqO002ZLXAl8bxkz9N1PSEBzXTq0gU+QGkiAR7fVJJZW6Vfv/Ujkk4ptfsdmAHufL9LYaBJmJIPmn2FRpdLydIcS0CP5hl0nrj4SSRf02Dk6TA6r5cRgSC2M41EkmTg/3R9wJInry2xEJJIS6QkZckk/gnq2oBa4kkPbIgRAcC0zO2fshaFs7u9LjJAMAEZDHBsfAcfZJJBl5xX58i/CGxkPBMn+mM/J+FJ4u6z5QP6uXrElJJL6pEFp6/OiMgaRpxLZOcTOfZH8UoOaWB5AcabSRMETOHDkYgx5pJJ2rX58lru/sf/Z"/>
          <p:cNvSpPr>
            <a:spLocks noChangeAspect="1" noChangeArrowheads="1"/>
          </p:cNvSpPr>
          <p:nvPr/>
        </p:nvSpPr>
        <p:spPr bwMode="auto">
          <a:xfrm>
            <a:off x="116681" y="-77073"/>
            <a:ext cx="228600" cy="23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4" descr="data:image/jpeg;base64,/9j/4AAQSkZJRgABAQAAAQABAAD/2wCEAAkGBxQTEhUUEhQUFBUVFBQWFBQVFBQVFBUWFBQWFxUUFRQYHCggGBolHBQUITEhJSkrLi4uFx8zODMsNygtLisBCgoKDg0OGxAQGiwkHCYsLCwsLCwsLCwsLCwsLCwsLCwsLCwsLCwsLCwsLCwsLCwsLCwsLCwsLCwsLCwsLCwsLP/AABEIAKgBLAMBIgACEQEDEQH/xAAcAAABBQEBAQAAAAAAAAAAAAAEAAIDBQYBBwj/xAA8EAABAwMCAwcCBAQGAQUAAAABAAIRAwQhEjEFQVEGEyJhcYGRobEywdHwI0Jy4QcUM2KS8aIWJFKCwv/EABkBAAMBAQEAAAAAAAAAAAAAAAECAwQABf/EAC4RAAICAgIABQMDAwUAAAAAAAABAhEDIRIxBBNBUWEygfAicaGx4fEFFCMz0f/aAAwDAQACEQMRAD8A2RQ1ZEoesF5ZroqL1Z69C0l41Z++aqRAymjKsbNAndGWzkZHIvLRW1AKms3K6oFQCwykEbRQVNyKpuVETYfSKIBQNN6Ia9VixSUlRuTtSYSuYUNT2pie0JUMyQFIlcDURRt53VEIQaV3uCUe2jCd3a5hSA22qkbaBE6U6EENQC+wCCuOGnkrsFdARBRjbq1c3cIAlb+rQB3CrqnAmF07eQVUybiZQnCCuaq293wdhGBCx3G+Gvp5Ix1SyGiZ2/qrMcQqK7v3rN3z0qY5W1iooUrgnNppgIYxEUSuNpqRjUBglhTahSamVSmTAwSu5BuciK5QbkbEZ9CalDWcud4oa1RYEywBePWfv3q5vHrPcQcqwYGVr6mUTb1VX1DlTUCjMCZpLKorq3qrLWtVW9vcLOxy+p1VO2sqVtwpBdLlIWi8p3CJbcLONu0Qy6Tc6BxL8XCRuFSi6RlpTc/bbqip30CqLS38RVrQpAboO0phoUd3fadsq/OOONsCg5Oi3FNo5KQlVlheF7Z/f1CNDk8ZclYHGnRISmOeuF6Y8pZMZIl1Lhcomuwoe8SOVD8Qprsn6KQFD03qQORTA0TAplWrG66CoL2nqaR1HLdUd1oRdkdvdhxMGUrui17SCJBWas6vdPLYyDnrHUrQsrSJUMWZyVS7LZMSTtdGA7SdknjU6idQ30/ze3VebXtIgkEEHoV9C1Flu1nZVly0uYA2qNjyd5H9U3KmI460eLtYiKdJE3dk6m8se0tcDBBT6LEHlJciIUlzu0ZoTS1J5oXIELVFUajSxROppvOEcyrrMQ5pK2fSUXcrvOEcz1fv1DVrqs/zSjfcrC8pZZEyW5qKmu8oypVQdXKeOYaU0VzqafTapzTTmsRlnIPJRJSRtKpCEaE/UpPKDzg3/MJf5hA6l3Uh5h3nBwuFMy6VXqVlwmxdVcANuZ6Kbm26RSGW3Rc8HoGoc4aNytUwAAAbIClRFNoa0KdtX5WuH6VRqUPVlgHwFl+0d44aGiJeYHvyVtc3PhKz7z31egOQBefYGM+qGSXKolsUeNy9jX8OGhgBjZGiv0QNNk4g+SNp28CXGPutquqRk72yTV/0k0JrKzTspgV12MQvwh6bEXVKYPJTktjJ6HRCkaoH1PoojewjySBTYYZ9UwvU1vUa8SFyrQjIVknVomzE9pabqdzRqD8LiWu+4Mq8tKvhwu9oLPvKJgZHibG4LcyEDw53gncEA/QLHkXHJ+5qi+WNfAeayQr5QVWoQcJ9MTlLyYKAu0nZ2ndNmA2oPwv5+h6hebX3DH0XFrxB68j6FeuvqYVZe0qdZpa8A/cehRnTXySli5dHl+lMLVbcVsO6eW8uR8lXFqytsxztOmQFqaWIjQmOahzZJtgzmJndogtXNKbkKW+pdlIBOhZ2x4LY0hNFNTQntaltmvhoHNJMLEbpUVRqazJkjQPCUKUMXSxdZCgcphepagUDRlFGnFist+C8NNZ3QcytpZ020hoYIA+T5qp4HDaYj3RVCpLj1WnHSWuz0cfh1DZZ3D+iEbUkrjyUO1p1eyay9E1ap4c9ULwpkVQT/LTj5ceSMrtkAdd1U3d82lXLSc93I2/lOfyTJVJMF3Fo3FpWa0R/McnyCjv7gFpgg49F49xTt73ZfqDtzpaDDnHlLj+FoxnfkOZGaqdva1R7nPfUpDT4BR0u8XV5qb8toW6EZTj1oyS4we3s9atePnvNDsQcZz7ha62r4HovDey/H+9qNNT8cCfPzj97r2fg79QB8gocHGVF5NOKaDbmvAlNpVyQlxCiYgIfhDZYPdK+XOgKuNjqryJWb4hxIhzWefi9PVaW+ZC8z7acRLTpbu6APUmEODboeFdnoVrx+gIa6qydgNQmQNgEZS7QUzgOB8iflfKVSu9stMSHklxa0v1CROsjUOsTvndaHgnHLyoAzWajQW6XOy4OGwDucjkenVbZY5RWmZYyjKVNM+ja1YEEg4O3uqmwfLQccx7z9lRWV/UFuWvHjDDHsOqn7EXZq20ncOId8wfssUpcmmaVDimi5qs+ia15hPuMIM1Yj3SPR0dhL60jOCgalYbjcYKhvrzBKrXXUj1U5y1RfHj3YJxp+uDHVU3dq7vjqAjYDCrixZ2zyfFP/lYN3S46kiYTSFxnYE6ko+7Rzgoy1cKTgroKbCfTapHQk0PaFMxi7TaiA1KzSsjZCWqB4RT0O9cmRyDWhJyQXYTk0DVWqJlLKO7tdbTRTLRm4ltbeEAg4IHyp7a5h6rGuxCErXOk5WiL9T2sT8zGmbMVQRhNpNl0qgtOIyN1cW9yDCtFpiSi0F1+Q2WB45VD+Ix/scDv6fkty7cSfP0Xnd3Ui/a/k9pg+5/VOvqETpHON9jm1G62xkZE59R5hYl3ZWvqhrdWeWD/AGXs4HhwJndG2bGOH4YjcgDzWjHllHROUYy20eZdn+CPFZhqQ2GgaY2DT6533817jwcgsEdAsveWI1BwAET/AGWg4E86QIj99UnmOWTZScYrGqLqpTkKt4M3NQdHfdWNetDZ8lXcKcdTj1yjOuaEh9LDbyhIXnPaTgAq1A1wBEzE9NvXK9Nq5CqX2o1AkZldkW00HFPjdnl1X/DVrzqy49HEx6DK0XAezDLePCARtAGOsHr5rbGljA3QVe3cTnbp1+U0+TXYvNeiK2tbGHHqFmewF1FSvRJy1xPOYJkfmtdev0jl6rB9jaBfWvLhp/A9voRqhxHsVGaobHK1s39xkSFT3FUqxoVsQfNZbjl7pqO6KU3asriW6G8SuxsP3Cjs3yY5nYKspP1kuJwOSubBmk6jz2nkFmmzRkmscLD3WwAVTdU4VlXvBCqa9aVI8XM09gzimOcuvcmuRRkGlybqTSlCNgsLAUjQo2KZI0GqHsepO9QkrupCjuZM6oo5TJXNS6jmyUBPAUIenh6JyZM0JFNa5Ne5cFyH60BctkwURKirtkJ4So0+F8S8b30BUa5YdJ6/Rafg9yCQFk7h0HPsequuzVWT7LVA9eUlKNovq934nDnocQOqr+2vAu5o29do/BU0vMcniBj1ARdBgfcAcyWt/wCRz91r+3VoKlhWZAPgkeRbkEfC0YIclJsy53xcDH8NuQ5rcTI3/VaBrQBMYAXnHZe6MROzh6QVtqt0AzcbQhKVBUbYQyprMAYlX1pT0hZ/g4l2Pt8rQ960bFdi92dk7pElyZBCgtG6TvlV15xKCky9BAMpnJWcoujRteUPcNQtG8j3Rfeamz9FTkpaEqiC2r5gpl/Ux+n6qvrXOkqKtdSPyUY5PQMoepSdo+IafUtMDbkoP8L+HOdZ3Jz/ABRUDfXSRPzCpe2lyGuzzaMT1lbz/DhuizpjqJM+aeKtgb4pUVPDLpxEuGC0O/5ALJ8ZqTWfPVbatS0Oq0+dN50+dN3iZ9DHsouxPARVuatxVEtpPDabTsXxJcR5AiPNZ4wcmoGvzIxudD+yfYwuivcjSMFlH7Of+nypO13DtHiat+SqHtHb6mH0Wyfh4+W4o87LklkdyPJqtYqHWSjbyhDiFHSpBePVGTg26IAuypqoUbUuw+X6ES6pHNUDimoSUKD3pArr2LlIKdknJ0RvKj1qS4EKABET1JdS4mzC7rTVsq0cL05j0xzUmtXCeoUyonkoOVIx64onYQ0JrwntKhquXIbSQPXpgiCm8IeWVA3quvULamlwPT7c0+KdOi3hfEOMuL6ZsuBZuW+bp/4An8ld9ruJ/wAIsB3BlZjsvdh9VzhtTaRPVzj+kqPjlyXElelifGDXubs6vIvhGW4E7TVezrkexWhFzg77+fJZqiYqg53iSMZWwtOH6yweWo4+kqM1ZXG67NB2aoHuy52JQvHOLtt2FznDmAdlfUaemkQMYXgXb/idR1wWOJLWYa3lqJJLvstWLCtWZ5ZO2az/ANUCpJnny2RNPtDpbgGfNeZ8N4qB/qE+36Kwr8bpFphztUYwcLWvD4zv9y6PS+z/AGuZUqClUOmfw6sSQeS9IsHhzZXypZ3ZcdBO5lp6EcwvovsJcOdb03P3c0HPopvEk9CPJy2S8cow6RzQjGwJI32ytNd02uBlVT+F6qTmyQRMRA9tlilianossicaZ5N2ocat4WjZpaMD5XqPZl+im1vQBYNlCbh7iXfiODkYWz4e6ITRexJIO7TUHAC4pt1GmIqtG7qW5IHMtOfSUd2Nu6b6LjSIINQnHm1u/wAKa2qbKLglpQZrqUGaO8c4VGiQC+m9zSdOwM6tt0yjU+SO5XDiy+1qv4m4aSpX1VU8TuMH0WiUqRBqjz7jBh59VX60dxQS8oPu140/qJtuwWtWTKdZS1LdRG3UyTlKybvJUTiutYn6Ew/K+ywe5CmpBUlY4Q+mVAyvY575T6LEhRxKVKpByj0FKnsdcUMSgmnKsrq5GlVgyUbs6eX0QTyXNa67ZBOq5Q7A5Epq5U5KDLeanc/CIIsJpVZUuiUJTbAlE06wCJeKvsc6jhC93lFm4CFfUyniqZTglsveEU20qRaznkk7klVvE5KPsm+AeaG4hRXo3o2xd7M7a24Nenq21iekTzXpQI1+EgGBHmOkLz64t4M891dUuJ+FrzgjDo5ecc0qZWjdNrDTB+P0XjP+KXCD3vet2I8XtsVv6XFdY8R9xzVF2ncKjTqiMifyhasWTZCUDxkpKxveHaXENmPp7FDNs3YkbrXaM9MsezViKlUAnYieQGfqvo3gtZrKbGiIDQAeW30XgvZhoY8GPXqfNescLvJ6CMb8hiVHLOtIrGBsHXA3O/IJrbnwuceW6p+9OzZJ2LidkNxW7Ap900yXYPWOcrK5leJS06Wp7nDmSfkrQWAwq2zpgBXNmzb0SQDNljbPhN4dW01K7P8Ae2o30qME/wDmyofdN2VdxK40VGPGxa5rj5tILR9aiaTpEi5uLuFm+LcR8YE40un1BbH3Kg4pxIyCDgnPos7xC7l0+v5LNkz3pCZJUiW5qSUwKCjUlSGqFllPYY43JWiUQmVAkSkwIN2TlGnRE6mmimpnOUrSFyEqwep0T6NND3FSRI/7CdRd4C+dlO9GG9kxqZLUDdugpPdsZyu3jfC1/XHuP7ILsPJrshp1JGVEa0LttUAJHUFOLRz2OyfpkLfaC6T5aEFUw5TkYkTHXlI3H1CjuQJlBGntC72Qla5KTm4wpLLSGmfxTjzGxz6kJq0HjTVktzUgKvFcyrCqJHWFVPgPXQ2O26RaWw1KR1LxABMtKulabhXCC7xu9lXHByZeCb7O2lKIEcly/oeStRSgrlekCFv46NiZkatPdVz3lkwJnktDe28FU1zTmVJqmXiBM4k1nl5D80y84zSNOHHG8TO3mR1Ql5bSFTVuHhVhJIScWR3PEAcsY52cdM8kCyrXBkMxOAW49lYN4eRBaUnNOxfELQsqIuDGWnFSwjXS2OY9x9vsr+z7YhoENMxG2x8iqWjTa4xv1xzV1w7hDTBcEksifoMoMuqHaOrV/ACJwSUbSrFpYXZLnhpJ3yCZ+QEFw2hDW+YB+VPxCqRA6OY74cJ+krJORST4xsv+EvL5J6kfDiAtBatkAjZUfZxg0jInxGOcFxyr2wwz0Lh8OKrj6JSdna9SDnaJ+N1l+N3P8L/7k/8AkQfoSr/irvA4jkD9cfmsJ2hrOy3lJHyJH3Us0yU3xRHcXhLQPNDXQIjrB/JD0an4SdtU/QIvOA7JhxOQYkg7hYkqMqnapjLbpPT9V2s4tM8kNRrQ/wAiR94/RHXIlhPnj23+n2RkkWhmcVojF1IR1u/wqnp0/WM/Yqyth4J8pQqhp5ec7RyrVTdRUNYKWk2RuhXsQkm5UjpMQCFJUAb/AEu/G3pj8Y/P5XK1WQwxJcNual4g4hzXCIkD3IS1sj5aSfxX8kNxZaYk45e6jFPwQRMnwj3XKdz44Awx2+4BnA9EVavM6zkB+PWV3QKjKVUAVrIsB1b6CfY4UW4HmYWg4+G1CNPMAEKo4lxSlZs8dPvajv8ATpuLg0Afie4jfOAOs9FaGNznxRTH4XnNpDhaloyd/wByo220wBJJcZ9RiB9EDQ462q5oeO6ls5ktGSBkCfPZFW3GaTX6Jh4DyTBjHiBB8gHfKEsU1eiksEot/p6/wdq0YGqegHrMZSo+GPJkn7//AJUjrhoaJ8Q1RjmBMkH2Kir/AOpU1YmGxjG/9vlJ6GbJJb+SShWcKR85z6lMpWutzRvzx5qCndQ0MHLcc8qw4FcO75oDXEuIwBOBzhOlsrFpVbNjwXso3D356BaJ7A3Gyio3WhomckDKmr1A4SCvVSjCNRNqTsrrpqrLq90o68rBoM5jkstxeqCJaRG6jOXsUekWFYh4lUlRuSCj+G1pbCB4g4TjdK3aspGWrKu5pxKrHUJKua+d0Cd0UW7VkHcwFRXLPF7rT1jDSqZtPU8fKomI0O4Tb74zIWlt2Q1Vdp4Hz+9kbWcS10bQT7qTlbaEi9texYWAOkA8gPsouKt1aAP5mk/TH3Tbe4/hY31hnrq0xEeTvoha9w44GAKgaXf7QJIb8wT6JZLQmWSao0fC70M/yzzs9uh5GwkaxPuCtLSumta6SI7x4+fF7YysRcXX/tKY0ghpbkGC0NJZ+aMr8Wa4VwMiaD52EuOkgdTASQnSdGaE679r/j+xfMuhUDmO3D9JHVog6vhUt60ObpP42kz1huPyQ9S9Daod1OqOoILSPWJ+FXu4l/FNQT4maT/UAJhJKVqjpz1v8+QKpROhwG+otA8iZ+k/RFUmtLhqxAIPmZgHzQNYExvBLn46guGfkfCmoUi3S505bMcwSef75KMloxt9Ovz8o7c28OYZxrA/5TH1ARLGyAJ/DJ9wV3iNQPY1oaWBp1HqSxtQzPuE2vUaGAN3IJ9jsZXSWkVnSsiuXEDSRmducZz9fomvqQwAHln4SrDwkj0nn4skpcOs9TXFx0gEDbczJ+iC6Iwm+RwOkCcfv/tQPrluBsjaxBENGrm305k/KY2zIw4GRjGyN0O+S+klr0tGtskupaQ3+kkmPuu3nNseLBI9OYSSSsOVX+n7fy0AWLjL3Ny1xc13phw+ysK7tDQ0DUHAERnPX6fuUkk0+xUt3+d0T0KuqI3aA6DiYOw891he0lw6rcVC4yA4tbGwa0wAPqfUlJJbfCLTZ6n+mfqjOT7CaNpDaT8/hgg8xy9pBCKp2jDXlx0nSHNcXBrS5uS0yIyAd0kkLcn37jJ8oz+//pdaiKOgNgMcIYSIGpgBIjzYhqjskuzBA9dLWiUkliTs8DK3SfqA2zHPq1HAyB5jAYNMZ22Wi7Mk07gPOMfcxC6krNtTSN8MauL+5q77iUtJ/wDiZPscKwdUOkAdB9kkloi22zdH6qK65okrH1mFutp5OI9M/wB0klCepFMu0vv/AEIbO4I225pt9c+IHzSSVVuJKP8A1hVBoe3zGFAbTxQeqSSoukXg9IZe0Dt1UFlw4h0kJJIodjq9HJdyH6wfuFNcANa4E/yn5j+64kowZixydv8APcqaVzFInOHF2PQgZ9lHZXDhScTEAnTzJ1EEny2SSR9H+5lnNpFhWqO002ZLXAl8bxkz9N1PSEBzXTq0gU+QGkiAR7fVJJZW6Vfv/Ujkk4ptfsdmAHufL9LYaBJmJIPmn2FRpdLydIcS0CP5hl0nrj4SSRf02Dk6TA6r5cRgSC2M41EkmTg/3R9wJInry2xEJJIS6QkZckk/gnq2oBa4kkPbIgRAcC0zO2fshaFs7u9LjJAMAEZDHBsfAcfZJJBl5xX58i/CGxkPBMn+mM/J+FJ4u6z5QP6uXrElJJL6pEFp6/OiMgaRpxLZOcTOfZH8UoOaWB5AcabSRMETOHDkYgx5pJJ2rX58lru/sf/Z"/>
          <p:cNvSpPr>
            <a:spLocks noChangeAspect="1" noChangeArrowheads="1"/>
          </p:cNvSpPr>
          <p:nvPr/>
        </p:nvSpPr>
        <p:spPr bwMode="auto">
          <a:xfrm>
            <a:off x="230981" y="75327"/>
            <a:ext cx="228600" cy="23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6" descr="data:image/jpeg;base64,/9j/4AAQSkZJRgABAQAAAQABAAD/2wCEAAkGBxQTEhUUEhQUFBUVFBQWFBQVFBQVFBUWFBQWFxUUFRQYHCggGBolHBQUITEhJSkrLi4uFx8zODMsNygtLisBCgoKDg0OGxAQGiwkHCYsLCwsLCwsLCwsLCwsLCwsLCwsLCwsLCwsLCwsLCwsLCwsLCwsLCwsLCwsLCwsLCwsLP/AABEIAKgBLAMBIgACEQEDEQH/xAAcAAABBQEBAQAAAAAAAAAAAAAEAAIDBQYBBwj/xAA8EAABAwMCAwcCBAQGAQUAAAABAAIRAwQhEjEFQVEGEyJhcYGRobEywdHwI0Jy4QcUM2KS8aIWJFKCwv/EABkBAAMBAQEAAAAAAAAAAAAAAAECAwQABf/EAC4RAAICAgIABQMDAwUAAAAAAAABAhEDIRIxBBNBUWEygfAicaGx4fEFFCMz0f/aAAwDAQACEQMRAD8A2RQ1ZEoesF5ZroqL1Z69C0l41Z++aqRAymjKsbNAndGWzkZHIvLRW1AKms3K6oFQCwykEbRQVNyKpuVETYfSKIBQNN6Ia9VixSUlRuTtSYSuYUNT2pie0JUMyQFIlcDURRt53VEIQaV3uCUe2jCd3a5hSA22qkbaBE6U6EENQC+wCCuOGnkrsFdARBRjbq1c3cIAlb+rQB3CrqnAmF07eQVUybiZQnCCuaq293wdhGBCx3G+Gvp5Ix1SyGiZ2/qrMcQqK7v3rN3z0qY5W1iooUrgnNppgIYxEUSuNpqRjUBglhTahSamVSmTAwSu5BuciK5QbkbEZ9CalDWcud4oa1RYEywBePWfv3q5vHrPcQcqwYGVr6mUTb1VX1DlTUCjMCZpLKorq3qrLWtVW9vcLOxy+p1VO2sqVtwpBdLlIWi8p3CJbcLONu0Qy6Tc6BxL8XCRuFSi6RlpTc/bbqip30CqLS38RVrQpAboO0phoUd3fadsq/OOONsCg5Oi3FNo5KQlVlheF7Z/f1CNDk8ZclYHGnRISmOeuF6Y8pZMZIl1Lhcomuwoe8SOVD8Qprsn6KQFD03qQORTA0TAplWrG66CoL2nqaR1HLdUd1oRdkdvdhxMGUrui17SCJBWas6vdPLYyDnrHUrQsrSJUMWZyVS7LZMSTtdGA7SdknjU6idQ30/ze3VebXtIgkEEHoV9C1Flu1nZVly0uYA2qNjyd5H9U3KmI460eLtYiKdJE3dk6m8se0tcDBBT6LEHlJciIUlzu0ZoTS1J5oXIELVFUajSxROppvOEcyrrMQ5pK2fSUXcrvOEcz1fv1DVrqs/zSjfcrC8pZZEyW5qKmu8oypVQdXKeOYaU0VzqafTapzTTmsRlnIPJRJSRtKpCEaE/UpPKDzg3/MJf5hA6l3Uh5h3nBwuFMy6VXqVlwmxdVcANuZ6Kbm26RSGW3Rc8HoGoc4aNytUwAAAbIClRFNoa0KdtX5WuH6VRqUPVlgHwFl+0d44aGiJeYHvyVtc3PhKz7z31egOQBefYGM+qGSXKolsUeNy9jX8OGhgBjZGiv0QNNk4g+SNp28CXGPutquqRk72yTV/0k0JrKzTspgV12MQvwh6bEXVKYPJTktjJ6HRCkaoH1PoojewjySBTYYZ9UwvU1vUa8SFyrQjIVknVomzE9pabqdzRqD8LiWu+4Mq8tKvhwu9oLPvKJgZHibG4LcyEDw53gncEA/QLHkXHJ+5qi+WNfAeayQr5QVWoQcJ9MTlLyYKAu0nZ2ndNmA2oPwv5+h6hebX3DH0XFrxB68j6FeuvqYVZe0qdZpa8A/cehRnTXySli5dHl+lMLVbcVsO6eW8uR8lXFqytsxztOmQFqaWIjQmOahzZJtgzmJndogtXNKbkKW+pdlIBOhZ2x4LY0hNFNTQntaltmvhoHNJMLEbpUVRqazJkjQPCUKUMXSxdZCgcphepagUDRlFGnFist+C8NNZ3QcytpZ020hoYIA+T5qp4HDaYj3RVCpLj1WnHSWuz0cfh1DZZ3D+iEbUkrjyUO1p1eyay9E1ap4c9ULwpkVQT/LTj5ceSMrtkAdd1U3d82lXLSc93I2/lOfyTJVJMF3Fo3FpWa0R/McnyCjv7gFpgg49F49xTt73ZfqDtzpaDDnHlLj+FoxnfkOZGaqdva1R7nPfUpDT4BR0u8XV5qb8toW6EZTj1oyS4we3s9atePnvNDsQcZz7ha62r4HovDey/H+9qNNT8cCfPzj97r2fg79QB8gocHGVF5NOKaDbmvAlNpVyQlxCiYgIfhDZYPdK+XOgKuNjqryJWb4hxIhzWefi9PVaW+ZC8z7acRLTpbu6APUmEODboeFdnoVrx+gIa6qydgNQmQNgEZS7QUzgOB8iflfKVSu9stMSHklxa0v1CROsjUOsTvndaHgnHLyoAzWajQW6XOy4OGwDucjkenVbZY5RWmZYyjKVNM+ja1YEEg4O3uqmwfLQccx7z9lRWV/UFuWvHjDDHsOqn7EXZq20ncOId8wfssUpcmmaVDimi5qs+ia15hPuMIM1Yj3SPR0dhL60jOCgalYbjcYKhvrzBKrXXUj1U5y1RfHj3YJxp+uDHVU3dq7vjqAjYDCrixZ2zyfFP/lYN3S46kiYTSFxnYE6ko+7Rzgoy1cKTgroKbCfTapHQk0PaFMxi7TaiA1KzSsjZCWqB4RT0O9cmRyDWhJyQXYTk0DVWqJlLKO7tdbTRTLRm4ltbeEAg4IHyp7a5h6rGuxCErXOk5WiL9T2sT8zGmbMVQRhNpNl0qgtOIyN1cW9yDCtFpiSi0F1+Q2WB45VD+Ix/scDv6fkty7cSfP0Xnd3Ui/a/k9pg+5/VOvqETpHON9jm1G62xkZE59R5hYl3ZWvqhrdWeWD/AGXs4HhwJndG2bGOH4YjcgDzWjHllHROUYy20eZdn+CPFZhqQ2GgaY2DT6533817jwcgsEdAsveWI1BwAET/AGWg4E86QIj99UnmOWTZScYrGqLqpTkKt4M3NQdHfdWNetDZ8lXcKcdTj1yjOuaEh9LDbyhIXnPaTgAq1A1wBEzE9NvXK9Nq5CqX2o1AkZldkW00HFPjdnl1X/DVrzqy49HEx6DK0XAezDLePCARtAGOsHr5rbGljA3QVe3cTnbp1+U0+TXYvNeiK2tbGHHqFmewF1FSvRJy1xPOYJkfmtdev0jl6rB9jaBfWvLhp/A9voRqhxHsVGaobHK1s39xkSFT3FUqxoVsQfNZbjl7pqO6KU3asriW6G8SuxsP3Cjs3yY5nYKspP1kuJwOSubBmk6jz2nkFmmzRkmscLD3WwAVTdU4VlXvBCqa9aVI8XM09gzimOcuvcmuRRkGlybqTSlCNgsLAUjQo2KZI0GqHsepO9QkrupCjuZM6oo5TJXNS6jmyUBPAUIenh6JyZM0JFNa5Ne5cFyH60BctkwURKirtkJ4So0+F8S8b30BUa5YdJ6/Rafg9yCQFk7h0HPsequuzVWT7LVA9eUlKNovq934nDnocQOqr+2vAu5o29do/BU0vMcniBj1ARdBgfcAcyWt/wCRz91r+3VoKlhWZAPgkeRbkEfC0YIclJsy53xcDH8NuQ5rcTI3/VaBrQBMYAXnHZe6MROzh6QVtqt0AzcbQhKVBUbYQyprMAYlX1pT0hZ/g4l2Pt8rQ960bFdi92dk7pElyZBCgtG6TvlV15xKCky9BAMpnJWcoujRteUPcNQtG8j3Rfeamz9FTkpaEqiC2r5gpl/Ux+n6qvrXOkqKtdSPyUY5PQMoepSdo+IafUtMDbkoP8L+HOdZ3Jz/ABRUDfXSRPzCpe2lyGuzzaMT1lbz/DhuizpjqJM+aeKtgb4pUVPDLpxEuGC0O/5ALJ8ZqTWfPVbatS0Oq0+dN50+dN3iZ9DHsouxPARVuatxVEtpPDabTsXxJcR5AiPNZ4wcmoGvzIxudD+yfYwuivcjSMFlH7Of+nypO13DtHiat+SqHtHb6mH0Wyfh4+W4o87LklkdyPJqtYqHWSjbyhDiFHSpBePVGTg26IAuypqoUbUuw+X6ES6pHNUDimoSUKD3pArr2LlIKdknJ0RvKj1qS4EKABET1JdS4mzC7rTVsq0cL05j0xzUmtXCeoUyonkoOVIx64onYQ0JrwntKhquXIbSQPXpgiCm8IeWVA3quvULamlwPT7c0+KdOi3hfEOMuL6ZsuBZuW+bp/4An8ld9ruJ/wAIsB3BlZjsvdh9VzhtTaRPVzj+kqPjlyXElelifGDXubs6vIvhGW4E7TVezrkexWhFzg77+fJZqiYqg53iSMZWwtOH6yweWo4+kqM1ZXG67NB2aoHuy52JQvHOLtt2FznDmAdlfUaemkQMYXgXb/idR1wWOJLWYa3lqJJLvstWLCtWZ5ZO2az/ANUCpJnny2RNPtDpbgGfNeZ8N4qB/qE+36Kwr8bpFphztUYwcLWvD4zv9y6PS+z/AGuZUqClUOmfw6sSQeS9IsHhzZXypZ3ZcdBO5lp6EcwvovsJcOdb03P3c0HPopvEk9CPJy2S8cow6RzQjGwJI32ytNd02uBlVT+F6qTmyQRMRA9tlilianossicaZ5N2ocat4WjZpaMD5XqPZl+im1vQBYNlCbh7iXfiODkYWz4e6ITRexJIO7TUHAC4pt1GmIqtG7qW5IHMtOfSUd2Nu6b6LjSIINQnHm1u/wAKa2qbKLglpQZrqUGaO8c4VGiQC+m9zSdOwM6tt0yjU+SO5XDiy+1qv4m4aSpX1VU8TuMH0WiUqRBqjz7jBh59VX60dxQS8oPu140/qJtuwWtWTKdZS1LdRG3UyTlKybvJUTiutYn6Ew/K+ywe5CmpBUlY4Q+mVAyvY575T6LEhRxKVKpByj0FKnsdcUMSgmnKsrq5GlVgyUbs6eX0QTyXNa67ZBOq5Q7A5Epq5U5KDLeanc/CIIsJpVZUuiUJTbAlE06wCJeKvsc6jhC93lFm4CFfUyniqZTglsveEU20qRaznkk7klVvE5KPsm+AeaG4hRXo3o2xd7M7a24Nenq21iekTzXpQI1+EgGBHmOkLz64t4M891dUuJ+FrzgjDo5ecc0qZWjdNrDTB+P0XjP+KXCD3vet2I8XtsVv6XFdY8R9xzVF2ncKjTqiMifyhasWTZCUDxkpKxveHaXENmPp7FDNs3YkbrXaM9MsezViKlUAnYieQGfqvo3gtZrKbGiIDQAeW30XgvZhoY8GPXqfNescLvJ6CMb8hiVHLOtIrGBsHXA3O/IJrbnwuceW6p+9OzZJ2LidkNxW7Ap900yXYPWOcrK5leJS06Wp7nDmSfkrQWAwq2zpgBXNmzb0SQDNljbPhN4dW01K7P8Ae2o30qME/wDmyofdN2VdxK40VGPGxa5rj5tILR9aiaTpEi5uLuFm+LcR8YE40un1BbH3Kg4pxIyCDgnPos7xC7l0+v5LNkz3pCZJUiW5qSUwKCjUlSGqFllPYY43JWiUQmVAkSkwIN2TlGnRE6mmimpnOUrSFyEqwep0T6NND3FSRI/7CdRd4C+dlO9GG9kxqZLUDdugpPdsZyu3jfC1/XHuP7ILsPJrshp1JGVEa0LttUAJHUFOLRz2OyfpkLfaC6T5aEFUw5TkYkTHXlI3H1CjuQJlBGntC72Qla5KTm4wpLLSGmfxTjzGxz6kJq0HjTVktzUgKvFcyrCqJHWFVPgPXQ2O26RaWw1KR1LxABMtKulabhXCC7xu9lXHByZeCb7O2lKIEcly/oeStRSgrlekCFv46NiZkatPdVz3lkwJnktDe28FU1zTmVJqmXiBM4k1nl5D80y84zSNOHHG8TO3mR1Ql5bSFTVuHhVhJIScWR3PEAcsY52cdM8kCyrXBkMxOAW49lYN4eRBaUnNOxfELQsqIuDGWnFSwjXS2OY9x9vsr+z7YhoENMxG2x8iqWjTa4xv1xzV1w7hDTBcEksifoMoMuqHaOrV/ACJwSUbSrFpYXZLnhpJ3yCZ+QEFw2hDW+YB+VPxCqRA6OY74cJ+krJORST4xsv+EvL5J6kfDiAtBatkAjZUfZxg0jInxGOcFxyr2wwz0Lh8OKrj6JSdna9SDnaJ+N1l+N3P8L/7k/8AkQfoSr/irvA4jkD9cfmsJ2hrOy3lJHyJH3Us0yU3xRHcXhLQPNDXQIjrB/JD0an4SdtU/QIvOA7JhxOQYkg7hYkqMqnapjLbpPT9V2s4tM8kNRrQ/wAiR94/RHXIlhPnj23+n2RkkWhmcVojF1IR1u/wqnp0/WM/Yqyth4J8pQqhp5ec7RyrVTdRUNYKWk2RuhXsQkm5UjpMQCFJUAb/AEu/G3pj8Y/P5XK1WQwxJcNual4g4hzXCIkD3IS1sj5aSfxX8kNxZaYk45e6jFPwQRMnwj3XKdz44Awx2+4BnA9EVavM6zkB+PWV3QKjKVUAVrIsB1b6CfY4UW4HmYWg4+G1CNPMAEKo4lxSlZs8dPvajv8ATpuLg0Afie4jfOAOs9FaGNznxRTH4XnNpDhaloyd/wByo220wBJJcZ9RiB9EDQ462q5oeO6ls5ktGSBkCfPZFW3GaTX6Jh4DyTBjHiBB8gHfKEsU1eiksEot/p6/wdq0YGqegHrMZSo+GPJkn7//AJUjrhoaJ8Q1RjmBMkH2Kir/AOpU1YmGxjG/9vlJ6GbJJb+SShWcKR85z6lMpWutzRvzx5qCndQ0MHLcc8qw4FcO75oDXEuIwBOBzhOlsrFpVbNjwXso3D356BaJ7A3Gyio3WhomckDKmr1A4SCvVSjCNRNqTsrrpqrLq90o68rBoM5jkstxeqCJaRG6jOXsUekWFYh4lUlRuSCj+G1pbCB4g4TjdK3aspGWrKu5pxKrHUJKua+d0Cd0UW7VkHcwFRXLPF7rT1jDSqZtPU8fKomI0O4Tb74zIWlt2Q1Vdp4Hz+9kbWcS10bQT7qTlbaEi9texYWAOkA8gPsouKt1aAP5mk/TH3Tbe4/hY31hnrq0xEeTvoha9w44GAKgaXf7QJIb8wT6JZLQmWSao0fC70M/yzzs9uh5GwkaxPuCtLSumta6SI7x4+fF7YysRcXX/tKY0ghpbkGC0NJZ+aMr8Wa4VwMiaD52EuOkgdTASQnSdGaE679r/j+xfMuhUDmO3D9JHVog6vhUt60ObpP42kz1huPyQ9S9Daod1OqOoILSPWJ+FXu4l/FNQT4maT/UAJhJKVqjpz1v8+QKpROhwG+otA8iZ+k/RFUmtLhqxAIPmZgHzQNYExvBLn46guGfkfCmoUi3S505bMcwSef75KMloxt9Ovz8o7c28OYZxrA/5TH1ARLGyAJ/DJ9wV3iNQPY1oaWBp1HqSxtQzPuE2vUaGAN3IJ9jsZXSWkVnSsiuXEDSRmducZz9fomvqQwAHln4SrDwkj0nn4skpcOs9TXFx0gEDbczJ+iC6Iwm+RwOkCcfv/tQPrluBsjaxBENGrm305k/KY2zIw4GRjGyN0O+S+klr0tGtskupaQ3+kkmPuu3nNseLBI9OYSSSsOVX+n7fy0AWLjL3Ny1xc13phw+ysK7tDQ0DUHAERnPX6fuUkk0+xUt3+d0T0KuqI3aA6DiYOw891he0lw6rcVC4yA4tbGwa0wAPqfUlJJbfCLTZ6n+mfqjOT7CaNpDaT8/hgg8xy9pBCKp2jDXlx0nSHNcXBrS5uS0yIyAd0kkLcn37jJ8oz+//pdaiKOgNgMcIYSIGpgBIjzYhqjskuzBA9dLWiUkliTs8DK3SfqA2zHPq1HAyB5jAYNMZ22Wi7Mk07gPOMfcxC6krNtTSN8MauL+5q77iUtJ/wDiZPscKwdUOkAdB9kkloi22zdH6qK65okrH1mFutp5OI9M/wB0klCepFMu0vv/AEIbO4I225pt9c+IHzSSVVuJKP8A1hVBoe3zGFAbTxQeqSSoukXg9IZe0Dt1UFlw4h0kJJIodjq9HJdyH6wfuFNcANa4E/yn5j+64kowZixydv8APcqaVzFInOHF2PQgZ9lHZXDhScTEAnTzJ1EEny2SSR9H+5lnNpFhWqO002ZLXAl8bxkz9N1PSEBzXTq0gU+QGkiAR7fVJJZW6Vfv/Ujkk4ptfsdmAHufL9LYaBJmJIPmn2FRpdLydIcS0CP5hl0nrj4SSRf02Dk6TA6r5cRgSC2M41EkmTg/3R9wJInry2xEJJIS6QkZckk/gnq2oBa4kkPbIgRAcC0zO2fshaFs7u9LjJAMAEZDHBsfAcfZJJBl5xX58i/CGxkPBMn+mM/J+FJ4u6z5QP6uXrElJJL6pEFp6/OiMgaRpxLZOcTOfZH8UoOaWB5AcabSRMETOHDkYgx5pJJ2rX58lru/sf/Z"/>
          <p:cNvSpPr>
            <a:spLocks noChangeAspect="1" noChangeArrowheads="1"/>
          </p:cNvSpPr>
          <p:nvPr/>
        </p:nvSpPr>
        <p:spPr bwMode="auto">
          <a:xfrm>
            <a:off x="345281" y="227729"/>
            <a:ext cx="228600" cy="23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jujube tree.thumbnail Unusual Jujube Fruits Earn a Second Opin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8" y="1176249"/>
            <a:ext cx="962832" cy="74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2657" y="1926204"/>
            <a:ext cx="580159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Happy Cat wallpaper thumbna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26" y="1727122"/>
            <a:ext cx="1084640" cy="80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7667" y="2567040"/>
            <a:ext cx="485197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Australian-Cattle-Dog-Thumbnai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18" y="2422638"/>
            <a:ext cx="773863" cy="120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98661" y="3643564"/>
            <a:ext cx="541302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75242" y="1646949"/>
            <a:ext cx="2412491" cy="662805"/>
            <a:chOff x="7119320" y="2187479"/>
            <a:chExt cx="3216655" cy="850944"/>
          </a:xfrm>
        </p:grpSpPr>
        <p:sp>
          <p:nvSpPr>
            <p:cNvPr id="21" name="Oval 20"/>
            <p:cNvSpPr/>
            <p:nvPr/>
          </p:nvSpPr>
          <p:spPr>
            <a:xfrm>
              <a:off x="7422184" y="218747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421502" y="232975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420820" y="24720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420137" y="26142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419455" y="275657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347998" y="222882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347316" y="237110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346633" y="251337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345951" y="265564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345269" y="279792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273812" y="227017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7273130" y="241245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272447" y="25547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271765" y="26969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271083" y="283927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199626" y="231152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7198943" y="245380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198261" y="259607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197579" y="273834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7196897" y="288062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25440" y="235287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24757" y="249515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124075" y="263742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23393" y="277969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73107" y="227625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972425" y="241853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971742" y="256080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971060" y="270307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98921" y="231760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898238" y="24598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97556" y="260215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896874" y="274442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824735" y="23589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824052" y="250123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823370" y="264350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822688" y="278577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750549" y="24003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749184" y="268485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748502" y="282712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8464438" y="226896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63755" y="241123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8463073" y="25535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462391" y="26957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8390251" y="231031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8389569" y="245258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8388887" y="25948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388205" y="273713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316065" y="235166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315383" y="249393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8314701" y="26362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314019" y="277848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241879" y="239301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8240515" y="267755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239833" y="281983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929547" y="237231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928864" y="251459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928182" y="265686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8855361" y="241366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8854678" y="255594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853996" y="269821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8781174" y="245501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779810" y="273956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341827" y="235894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341144" y="250121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9340462" y="264348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9267641" y="240029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266958" y="254256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9266276" y="268483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9193454" y="244163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192090" y="272618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/>
            <p:cNvCxnSpPr>
              <a:stCxn id="55" idx="2"/>
              <a:endCxn id="32" idx="6"/>
            </p:cNvCxnSpPr>
            <p:nvPr/>
          </p:nvCxnSpPr>
          <p:spPr>
            <a:xfrm flipH="1" flipV="1">
              <a:off x="7383108" y="2324827"/>
              <a:ext cx="440944" cy="23105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55" idx="2"/>
              <a:endCxn id="37" idx="6"/>
            </p:cNvCxnSpPr>
            <p:nvPr/>
          </p:nvCxnSpPr>
          <p:spPr>
            <a:xfrm flipH="1" flipV="1">
              <a:off x="7308922" y="2366176"/>
              <a:ext cx="515130" cy="18970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55" idx="2"/>
              <a:endCxn id="42" idx="6"/>
            </p:cNvCxnSpPr>
            <p:nvPr/>
          </p:nvCxnSpPr>
          <p:spPr>
            <a:xfrm flipH="1" flipV="1">
              <a:off x="7234736" y="2407526"/>
              <a:ext cx="589316" cy="14835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55" idx="2"/>
              <a:endCxn id="33" idx="6"/>
            </p:cNvCxnSpPr>
            <p:nvPr/>
          </p:nvCxnSpPr>
          <p:spPr>
            <a:xfrm flipH="1" flipV="1">
              <a:off x="7382426" y="2467100"/>
              <a:ext cx="441626" cy="8878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55" idx="2"/>
              <a:endCxn id="38" idx="6"/>
            </p:cNvCxnSpPr>
            <p:nvPr/>
          </p:nvCxnSpPr>
          <p:spPr>
            <a:xfrm flipH="1" flipV="1">
              <a:off x="7308240" y="2508449"/>
              <a:ext cx="515812" cy="474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55" idx="2"/>
              <a:endCxn id="43" idx="6"/>
            </p:cNvCxnSpPr>
            <p:nvPr/>
          </p:nvCxnSpPr>
          <p:spPr>
            <a:xfrm flipH="1" flipV="1">
              <a:off x="7234054" y="2549799"/>
              <a:ext cx="589999" cy="608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55" idx="2"/>
              <a:endCxn id="34" idx="6"/>
            </p:cNvCxnSpPr>
            <p:nvPr/>
          </p:nvCxnSpPr>
          <p:spPr>
            <a:xfrm flipH="1">
              <a:off x="7381744" y="2555880"/>
              <a:ext cx="442309" cy="5349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55" idx="2"/>
              <a:endCxn id="39" idx="6"/>
            </p:cNvCxnSpPr>
            <p:nvPr/>
          </p:nvCxnSpPr>
          <p:spPr>
            <a:xfrm flipH="1">
              <a:off x="7307558" y="2555880"/>
              <a:ext cx="516495" cy="9484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55" idx="2"/>
              <a:endCxn id="44" idx="6"/>
            </p:cNvCxnSpPr>
            <p:nvPr/>
          </p:nvCxnSpPr>
          <p:spPr>
            <a:xfrm flipH="1">
              <a:off x="7233372" y="2555880"/>
              <a:ext cx="590681" cy="13619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7749866" y="254258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2" name="Straight Connector 101"/>
            <p:cNvCxnSpPr>
              <a:stCxn id="70" idx="2"/>
              <a:endCxn id="50" idx="6"/>
            </p:cNvCxnSpPr>
            <p:nvPr/>
          </p:nvCxnSpPr>
          <p:spPr>
            <a:xfrm flipH="1" flipV="1">
              <a:off x="8008217" y="2372257"/>
              <a:ext cx="307166" cy="17632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70" idx="2"/>
              <a:endCxn id="54" idx="6"/>
            </p:cNvCxnSpPr>
            <p:nvPr/>
          </p:nvCxnSpPr>
          <p:spPr>
            <a:xfrm flipH="1" flipV="1">
              <a:off x="7934031" y="2413607"/>
              <a:ext cx="381352" cy="13497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70" idx="2"/>
              <a:endCxn id="58" idx="6"/>
            </p:cNvCxnSpPr>
            <p:nvPr/>
          </p:nvCxnSpPr>
          <p:spPr>
            <a:xfrm flipH="1" flipV="1">
              <a:off x="7859845" y="2454956"/>
              <a:ext cx="455538" cy="9362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70" idx="2"/>
              <a:endCxn id="51" idx="6"/>
            </p:cNvCxnSpPr>
            <p:nvPr/>
          </p:nvCxnSpPr>
          <p:spPr>
            <a:xfrm flipH="1" flipV="1">
              <a:off x="8007535" y="2514530"/>
              <a:ext cx="307848" cy="3405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70" idx="2"/>
              <a:endCxn id="55" idx="6"/>
            </p:cNvCxnSpPr>
            <p:nvPr/>
          </p:nvCxnSpPr>
          <p:spPr>
            <a:xfrm flipH="1">
              <a:off x="7933349" y="2548583"/>
              <a:ext cx="382034" cy="72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70" idx="2"/>
              <a:endCxn id="101" idx="6"/>
            </p:cNvCxnSpPr>
            <p:nvPr/>
          </p:nvCxnSpPr>
          <p:spPr>
            <a:xfrm flipH="1">
              <a:off x="7859163" y="2548583"/>
              <a:ext cx="456220" cy="4864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70" idx="2"/>
              <a:endCxn id="52" idx="6"/>
            </p:cNvCxnSpPr>
            <p:nvPr/>
          </p:nvCxnSpPr>
          <p:spPr>
            <a:xfrm flipH="1">
              <a:off x="8006853" y="2548583"/>
              <a:ext cx="308530" cy="10822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70" idx="2"/>
              <a:endCxn id="56" idx="6"/>
            </p:cNvCxnSpPr>
            <p:nvPr/>
          </p:nvCxnSpPr>
          <p:spPr>
            <a:xfrm flipH="1">
              <a:off x="7932667" y="2548583"/>
              <a:ext cx="382716" cy="14957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70" idx="2"/>
              <a:endCxn id="59" idx="6"/>
            </p:cNvCxnSpPr>
            <p:nvPr/>
          </p:nvCxnSpPr>
          <p:spPr>
            <a:xfrm flipH="1">
              <a:off x="7858481" y="2548583"/>
              <a:ext cx="456903" cy="19092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8242413" y="253406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2" name="Straight Connector 111"/>
            <p:cNvCxnSpPr>
              <a:stCxn id="80" idx="2"/>
              <a:endCxn id="65" idx="6"/>
            </p:cNvCxnSpPr>
            <p:nvPr/>
          </p:nvCxnSpPr>
          <p:spPr>
            <a:xfrm flipH="1" flipV="1">
              <a:off x="8499548" y="2364960"/>
              <a:ext cx="355130" cy="2456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80" idx="2"/>
              <a:endCxn id="69" idx="6"/>
            </p:cNvCxnSpPr>
            <p:nvPr/>
          </p:nvCxnSpPr>
          <p:spPr>
            <a:xfrm flipH="1" flipV="1">
              <a:off x="8425362" y="2406310"/>
              <a:ext cx="429316" cy="20427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80" idx="2"/>
              <a:endCxn id="73" idx="6"/>
            </p:cNvCxnSpPr>
            <p:nvPr/>
          </p:nvCxnSpPr>
          <p:spPr>
            <a:xfrm flipH="1" flipV="1">
              <a:off x="8351176" y="2447659"/>
              <a:ext cx="503503" cy="1629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80" idx="2"/>
              <a:endCxn id="66" idx="6"/>
            </p:cNvCxnSpPr>
            <p:nvPr/>
          </p:nvCxnSpPr>
          <p:spPr>
            <a:xfrm flipH="1" flipV="1">
              <a:off x="8498866" y="2507233"/>
              <a:ext cx="355813" cy="1033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80" idx="2"/>
              <a:endCxn id="70" idx="6"/>
            </p:cNvCxnSpPr>
            <p:nvPr/>
          </p:nvCxnSpPr>
          <p:spPr>
            <a:xfrm flipH="1" flipV="1">
              <a:off x="8424680" y="2548583"/>
              <a:ext cx="429999" cy="6200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80" idx="2"/>
              <a:endCxn id="111" idx="6"/>
            </p:cNvCxnSpPr>
            <p:nvPr/>
          </p:nvCxnSpPr>
          <p:spPr>
            <a:xfrm flipH="1" flipV="1">
              <a:off x="8351710" y="2588716"/>
              <a:ext cx="502969" cy="2187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0" idx="2"/>
              <a:endCxn id="67" idx="6"/>
            </p:cNvCxnSpPr>
            <p:nvPr/>
          </p:nvCxnSpPr>
          <p:spPr>
            <a:xfrm flipH="1">
              <a:off x="8498184" y="2610589"/>
              <a:ext cx="356495" cy="3891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80" idx="2"/>
              <a:endCxn id="71" idx="6"/>
            </p:cNvCxnSpPr>
            <p:nvPr/>
          </p:nvCxnSpPr>
          <p:spPr>
            <a:xfrm flipH="1">
              <a:off x="8423997" y="2610589"/>
              <a:ext cx="430681" cy="8026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80" idx="2"/>
              <a:endCxn id="74" idx="6"/>
            </p:cNvCxnSpPr>
            <p:nvPr/>
          </p:nvCxnSpPr>
          <p:spPr>
            <a:xfrm flipH="1">
              <a:off x="8349811" y="2610589"/>
              <a:ext cx="504867" cy="12161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8780492" y="259729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>
              <a:stCxn id="88" idx="2"/>
              <a:endCxn id="76" idx="6"/>
            </p:cNvCxnSpPr>
            <p:nvPr/>
          </p:nvCxnSpPr>
          <p:spPr>
            <a:xfrm flipH="1" flipV="1">
              <a:off x="9038843" y="2426966"/>
              <a:ext cx="228115" cy="17024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88" idx="2"/>
              <a:endCxn id="79" idx="6"/>
            </p:cNvCxnSpPr>
            <p:nvPr/>
          </p:nvCxnSpPr>
          <p:spPr>
            <a:xfrm flipH="1" flipV="1">
              <a:off x="8964657" y="2468316"/>
              <a:ext cx="302301" cy="12889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88" idx="2"/>
              <a:endCxn id="82" idx="6"/>
            </p:cNvCxnSpPr>
            <p:nvPr/>
          </p:nvCxnSpPr>
          <p:spPr>
            <a:xfrm flipH="1" flipV="1">
              <a:off x="8890471" y="2509666"/>
              <a:ext cx="376487" cy="8754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88" idx="2"/>
              <a:endCxn id="77" idx="6"/>
            </p:cNvCxnSpPr>
            <p:nvPr/>
          </p:nvCxnSpPr>
          <p:spPr>
            <a:xfrm flipH="1" flipV="1">
              <a:off x="9038161" y="2569239"/>
              <a:ext cx="228797" cy="2797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88" idx="2"/>
              <a:endCxn id="80" idx="6"/>
            </p:cNvCxnSpPr>
            <p:nvPr/>
          </p:nvCxnSpPr>
          <p:spPr>
            <a:xfrm flipH="1">
              <a:off x="8963975" y="2597211"/>
              <a:ext cx="302984" cy="13378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88" idx="2"/>
              <a:endCxn id="121" idx="6"/>
            </p:cNvCxnSpPr>
            <p:nvPr/>
          </p:nvCxnSpPr>
          <p:spPr>
            <a:xfrm flipH="1">
              <a:off x="8889789" y="2597211"/>
              <a:ext cx="377170" cy="5472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88" idx="2"/>
              <a:endCxn id="78" idx="6"/>
            </p:cNvCxnSpPr>
            <p:nvPr/>
          </p:nvCxnSpPr>
          <p:spPr>
            <a:xfrm flipH="1">
              <a:off x="9037479" y="2597211"/>
              <a:ext cx="229480" cy="11430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88" idx="2"/>
              <a:endCxn id="81" idx="6"/>
            </p:cNvCxnSpPr>
            <p:nvPr/>
          </p:nvCxnSpPr>
          <p:spPr>
            <a:xfrm flipH="1">
              <a:off x="8963293" y="2597211"/>
              <a:ext cx="303666" cy="15565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88" idx="2"/>
              <a:endCxn id="83" idx="6"/>
            </p:cNvCxnSpPr>
            <p:nvPr/>
          </p:nvCxnSpPr>
          <p:spPr>
            <a:xfrm flipH="1">
              <a:off x="8889107" y="2597211"/>
              <a:ext cx="377852" cy="19700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9192772" y="258391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2" name="Straight Connector 131"/>
            <p:cNvCxnSpPr>
              <a:stCxn id="88" idx="6"/>
              <a:endCxn id="166" idx="2"/>
            </p:cNvCxnSpPr>
            <p:nvPr/>
          </p:nvCxnSpPr>
          <p:spPr>
            <a:xfrm flipV="1">
              <a:off x="9376255" y="2595014"/>
              <a:ext cx="352529" cy="2198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6" idx="2"/>
              <a:endCxn id="85" idx="6"/>
            </p:cNvCxnSpPr>
            <p:nvPr/>
          </p:nvCxnSpPr>
          <p:spPr>
            <a:xfrm flipH="1" flipV="1">
              <a:off x="9450441" y="2555862"/>
              <a:ext cx="278343" cy="3915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6" idx="2"/>
              <a:endCxn id="131" idx="6"/>
            </p:cNvCxnSpPr>
            <p:nvPr/>
          </p:nvCxnSpPr>
          <p:spPr>
            <a:xfrm flipH="1">
              <a:off x="9302069" y="2595014"/>
              <a:ext cx="426715" cy="4354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6" idx="2"/>
              <a:endCxn id="90" idx="6"/>
            </p:cNvCxnSpPr>
            <p:nvPr/>
          </p:nvCxnSpPr>
          <p:spPr>
            <a:xfrm flipH="1" flipV="1">
              <a:off x="9302751" y="2496288"/>
              <a:ext cx="426033" cy="9872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6" idx="2"/>
              <a:endCxn id="87" idx="6"/>
            </p:cNvCxnSpPr>
            <p:nvPr/>
          </p:nvCxnSpPr>
          <p:spPr>
            <a:xfrm flipH="1" flipV="1">
              <a:off x="9376937" y="2454938"/>
              <a:ext cx="351847" cy="14007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6" idx="2"/>
              <a:endCxn id="84" idx="6"/>
            </p:cNvCxnSpPr>
            <p:nvPr/>
          </p:nvCxnSpPr>
          <p:spPr>
            <a:xfrm flipH="1" flipV="1">
              <a:off x="9451123" y="2413588"/>
              <a:ext cx="277661" cy="18142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6" idx="2"/>
              <a:endCxn id="91" idx="6"/>
            </p:cNvCxnSpPr>
            <p:nvPr/>
          </p:nvCxnSpPr>
          <p:spPr>
            <a:xfrm flipH="1">
              <a:off x="9301387" y="2595014"/>
              <a:ext cx="427397" cy="18582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6" idx="2"/>
              <a:endCxn id="89" idx="6"/>
            </p:cNvCxnSpPr>
            <p:nvPr/>
          </p:nvCxnSpPr>
          <p:spPr>
            <a:xfrm flipH="1">
              <a:off x="9375573" y="2595014"/>
              <a:ext cx="353211" cy="14447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6" idx="2"/>
              <a:endCxn id="86" idx="6"/>
            </p:cNvCxnSpPr>
            <p:nvPr/>
          </p:nvCxnSpPr>
          <p:spPr>
            <a:xfrm flipH="1">
              <a:off x="9449759" y="2595014"/>
              <a:ext cx="279025" cy="10312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69" idx="2"/>
              <a:endCxn id="164" idx="6"/>
            </p:cNvCxnSpPr>
            <p:nvPr/>
          </p:nvCxnSpPr>
          <p:spPr>
            <a:xfrm flipH="1" flipV="1">
              <a:off x="9835947" y="2309101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69" idx="2"/>
              <a:endCxn id="165" idx="6"/>
            </p:cNvCxnSpPr>
            <p:nvPr/>
          </p:nvCxnSpPr>
          <p:spPr>
            <a:xfrm flipH="1">
              <a:off x="9835265" y="245069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69" idx="2"/>
              <a:endCxn id="166" idx="6"/>
            </p:cNvCxnSpPr>
            <p:nvPr/>
          </p:nvCxnSpPr>
          <p:spPr>
            <a:xfrm flipH="1">
              <a:off x="9838080" y="2450690"/>
              <a:ext cx="136835" cy="14432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69" idx="2"/>
              <a:endCxn id="167" idx="6"/>
            </p:cNvCxnSpPr>
            <p:nvPr/>
          </p:nvCxnSpPr>
          <p:spPr>
            <a:xfrm flipH="1">
              <a:off x="9837398" y="2450690"/>
              <a:ext cx="137517" cy="2865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9" idx="2"/>
              <a:endCxn id="168" idx="6"/>
            </p:cNvCxnSpPr>
            <p:nvPr/>
          </p:nvCxnSpPr>
          <p:spPr>
            <a:xfrm flipH="1">
              <a:off x="9836716" y="2450690"/>
              <a:ext cx="138199" cy="42887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70" idx="2"/>
              <a:endCxn id="164" idx="6"/>
            </p:cNvCxnSpPr>
            <p:nvPr/>
          </p:nvCxnSpPr>
          <p:spPr>
            <a:xfrm flipH="1" flipV="1">
              <a:off x="9835947" y="2309101"/>
              <a:ext cx="141784" cy="2852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70" idx="2"/>
              <a:endCxn id="165" idx="6"/>
            </p:cNvCxnSpPr>
            <p:nvPr/>
          </p:nvCxnSpPr>
          <p:spPr>
            <a:xfrm flipH="1" flipV="1">
              <a:off x="9835265" y="2451374"/>
              <a:ext cx="142467" cy="1429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70" idx="2"/>
              <a:endCxn id="166" idx="6"/>
            </p:cNvCxnSpPr>
            <p:nvPr/>
          </p:nvCxnSpPr>
          <p:spPr>
            <a:xfrm flipH="1">
              <a:off x="9838080" y="259433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70" idx="2"/>
              <a:endCxn id="167" idx="6"/>
            </p:cNvCxnSpPr>
            <p:nvPr/>
          </p:nvCxnSpPr>
          <p:spPr>
            <a:xfrm flipH="1">
              <a:off x="9837398" y="2594330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70" idx="2"/>
              <a:endCxn id="168" idx="6"/>
            </p:cNvCxnSpPr>
            <p:nvPr/>
          </p:nvCxnSpPr>
          <p:spPr>
            <a:xfrm flipH="1">
              <a:off x="9836716" y="2594330"/>
              <a:ext cx="141015" cy="2852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71" idx="2"/>
              <a:endCxn id="164" idx="6"/>
            </p:cNvCxnSpPr>
            <p:nvPr/>
          </p:nvCxnSpPr>
          <p:spPr>
            <a:xfrm flipH="1" flipV="1">
              <a:off x="9835947" y="2309101"/>
              <a:ext cx="141102" cy="42750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71" idx="2"/>
              <a:endCxn id="166" idx="6"/>
            </p:cNvCxnSpPr>
            <p:nvPr/>
          </p:nvCxnSpPr>
          <p:spPr>
            <a:xfrm flipH="1" flipV="1">
              <a:off x="9838080" y="2595014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71" idx="2"/>
              <a:endCxn id="167" idx="6"/>
            </p:cNvCxnSpPr>
            <p:nvPr/>
          </p:nvCxnSpPr>
          <p:spPr>
            <a:xfrm flipH="1">
              <a:off x="9837398" y="2736603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71" idx="2"/>
              <a:endCxn id="168" idx="6"/>
            </p:cNvCxnSpPr>
            <p:nvPr/>
          </p:nvCxnSpPr>
          <p:spPr>
            <a:xfrm flipH="1">
              <a:off x="9836716" y="2736603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69" idx="6"/>
              <a:endCxn id="172" idx="2"/>
            </p:cNvCxnSpPr>
            <p:nvPr/>
          </p:nvCxnSpPr>
          <p:spPr>
            <a:xfrm flipV="1">
              <a:off x="10084212" y="2450007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72" idx="2"/>
              <a:endCxn id="170" idx="6"/>
            </p:cNvCxnSpPr>
            <p:nvPr/>
          </p:nvCxnSpPr>
          <p:spPr>
            <a:xfrm flipH="1">
              <a:off x="10087028" y="2450007"/>
              <a:ext cx="136835" cy="14432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72" idx="2"/>
              <a:endCxn id="171" idx="6"/>
            </p:cNvCxnSpPr>
            <p:nvPr/>
          </p:nvCxnSpPr>
          <p:spPr>
            <a:xfrm flipH="1">
              <a:off x="10086346" y="2450007"/>
              <a:ext cx="137517" cy="2865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73" idx="2"/>
              <a:endCxn id="169" idx="6"/>
            </p:cNvCxnSpPr>
            <p:nvPr/>
          </p:nvCxnSpPr>
          <p:spPr>
            <a:xfrm flipH="1" flipV="1">
              <a:off x="10084212" y="2450690"/>
              <a:ext cx="142467" cy="1429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73" idx="2"/>
              <a:endCxn id="170" idx="6"/>
            </p:cNvCxnSpPr>
            <p:nvPr/>
          </p:nvCxnSpPr>
          <p:spPr>
            <a:xfrm flipH="1">
              <a:off x="10087028" y="2593646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73" idx="2"/>
              <a:endCxn id="171" idx="6"/>
            </p:cNvCxnSpPr>
            <p:nvPr/>
          </p:nvCxnSpPr>
          <p:spPr>
            <a:xfrm flipH="1">
              <a:off x="10086346" y="2593646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74" idx="2"/>
              <a:endCxn id="169" idx="6"/>
            </p:cNvCxnSpPr>
            <p:nvPr/>
          </p:nvCxnSpPr>
          <p:spPr>
            <a:xfrm flipH="1" flipV="1">
              <a:off x="10084212" y="2450690"/>
              <a:ext cx="141784" cy="2852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74" idx="2"/>
              <a:endCxn id="170" idx="6"/>
            </p:cNvCxnSpPr>
            <p:nvPr/>
          </p:nvCxnSpPr>
          <p:spPr>
            <a:xfrm flipH="1" flipV="1">
              <a:off x="10087028" y="2594330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74" idx="2"/>
              <a:endCxn id="171" idx="6"/>
            </p:cNvCxnSpPr>
            <p:nvPr/>
          </p:nvCxnSpPr>
          <p:spPr>
            <a:xfrm flipH="1">
              <a:off x="10086346" y="273592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/>
            <p:cNvSpPr/>
            <p:nvPr/>
          </p:nvSpPr>
          <p:spPr>
            <a:xfrm>
              <a:off x="9726650" y="225445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9725968" y="23967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9728784" y="254036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9728102" y="268263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9727420" y="282491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9974915" y="239604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9977731" y="25396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9977049" y="268195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10223863" y="23953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10226679" y="25389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10225996" y="268127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119320" y="292912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432137" y="239927"/>
            <a:ext cx="2593146" cy="329321"/>
          </a:xfrm>
          <a:prstGeom prst="rect">
            <a:avLst/>
          </a:prstGeom>
          <a:solidFill>
            <a:schemeClr val="accent1"/>
          </a:solidFill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Framework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" name="TextBox 1023"/>
          <p:cNvSpPr txBox="1"/>
          <p:nvPr/>
        </p:nvSpPr>
        <p:spPr>
          <a:xfrm>
            <a:off x="5246747" y="1688693"/>
            <a:ext cx="682366" cy="298543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“turtle”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ight Arrow 1024"/>
          <p:cNvSpPr/>
          <p:nvPr/>
        </p:nvSpPr>
        <p:spPr>
          <a:xfrm>
            <a:off x="3143375" y="1109677"/>
            <a:ext cx="1821193" cy="2289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3155705" y="675363"/>
            <a:ext cx="208018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Propagation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2673444" y="3280221"/>
            <a:ext cx="2777492" cy="5755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82296" tIns="41148" rIns="82296" bIns="41148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the weights to nudge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 “turtle” towards “dog”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" name="Right Arrow 337"/>
          <p:cNvSpPr/>
          <p:nvPr/>
        </p:nvSpPr>
        <p:spPr>
          <a:xfrm rot="10800000">
            <a:off x="3143374" y="2710040"/>
            <a:ext cx="1821193" cy="2289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3122508" y="2236522"/>
            <a:ext cx="2227661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 Propagation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Flowchart: Magnetic Disk 1027"/>
          <p:cNvSpPr/>
          <p:nvPr/>
        </p:nvSpPr>
        <p:spPr>
          <a:xfrm>
            <a:off x="6158638" y="3402665"/>
            <a:ext cx="1280554" cy="106791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Model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0" name="Bent Arrow 1029"/>
          <p:cNvSpPr/>
          <p:nvPr/>
        </p:nvSpPr>
        <p:spPr>
          <a:xfrm rot="5400000">
            <a:off x="6227014" y="2296485"/>
            <a:ext cx="462787" cy="974932"/>
          </a:xfrm>
          <a:prstGeom prst="bentArrow">
            <a:avLst>
              <a:gd name="adj1" fmla="val 2956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1" name="AutoShape 14" descr="Image result for dogs"/>
          <p:cNvSpPr>
            <a:spLocks noChangeAspect="1" noChangeArrowheads="1"/>
          </p:cNvSpPr>
          <p:nvPr/>
        </p:nvSpPr>
        <p:spPr bwMode="auto">
          <a:xfrm>
            <a:off x="116681" y="-6858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0" name="TextBox 499"/>
          <p:cNvSpPr txBox="1"/>
          <p:nvPr/>
        </p:nvSpPr>
        <p:spPr>
          <a:xfrm>
            <a:off x="5287734" y="4854689"/>
            <a:ext cx="578172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“cat”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Circular Arrow 1034"/>
          <p:cNvSpPr/>
          <p:nvPr/>
        </p:nvSpPr>
        <p:spPr>
          <a:xfrm>
            <a:off x="1873313" y="1454985"/>
            <a:ext cx="1165237" cy="1283845"/>
          </a:xfrm>
          <a:prstGeom prst="circularArrow">
            <a:avLst>
              <a:gd name="adj1" fmla="val 14255"/>
              <a:gd name="adj2" fmla="val 1142319"/>
              <a:gd name="adj3" fmla="val 17708470"/>
              <a:gd name="adj4" fmla="val 2789246"/>
              <a:gd name="adj5" fmla="val 12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3" name="TextBox 502"/>
          <p:cNvSpPr txBox="1"/>
          <p:nvPr/>
        </p:nvSpPr>
        <p:spPr>
          <a:xfrm>
            <a:off x="1590339" y="821149"/>
            <a:ext cx="826637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4" name="Rectangle 503"/>
          <p:cNvSpPr/>
          <p:nvPr/>
        </p:nvSpPr>
        <p:spPr>
          <a:xfrm>
            <a:off x="2430600" y="4470581"/>
            <a:ext cx="3381860" cy="11863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5" name="Group 504"/>
          <p:cNvGrpSpPr/>
          <p:nvPr/>
        </p:nvGrpSpPr>
        <p:grpSpPr>
          <a:xfrm>
            <a:off x="2855943" y="4791557"/>
            <a:ext cx="2412491" cy="662805"/>
            <a:chOff x="7119320" y="2187479"/>
            <a:chExt cx="3216655" cy="850944"/>
          </a:xfrm>
        </p:grpSpPr>
        <p:sp>
          <p:nvSpPr>
            <p:cNvPr id="506" name="Oval 505"/>
            <p:cNvSpPr/>
            <p:nvPr/>
          </p:nvSpPr>
          <p:spPr>
            <a:xfrm>
              <a:off x="7422184" y="218747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Oval 506"/>
            <p:cNvSpPr/>
            <p:nvPr/>
          </p:nvSpPr>
          <p:spPr>
            <a:xfrm>
              <a:off x="7421502" y="232975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Oval 507"/>
            <p:cNvSpPr/>
            <p:nvPr/>
          </p:nvSpPr>
          <p:spPr>
            <a:xfrm>
              <a:off x="7420820" y="24720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Oval 508"/>
            <p:cNvSpPr/>
            <p:nvPr/>
          </p:nvSpPr>
          <p:spPr>
            <a:xfrm>
              <a:off x="7420137" y="26142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Oval 509"/>
            <p:cNvSpPr/>
            <p:nvPr/>
          </p:nvSpPr>
          <p:spPr>
            <a:xfrm>
              <a:off x="7419455" y="275657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Oval 510"/>
            <p:cNvSpPr/>
            <p:nvPr/>
          </p:nvSpPr>
          <p:spPr>
            <a:xfrm>
              <a:off x="7347998" y="222882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Oval 511"/>
            <p:cNvSpPr/>
            <p:nvPr/>
          </p:nvSpPr>
          <p:spPr>
            <a:xfrm>
              <a:off x="7347316" y="237110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Oval 512"/>
            <p:cNvSpPr/>
            <p:nvPr/>
          </p:nvSpPr>
          <p:spPr>
            <a:xfrm>
              <a:off x="7346633" y="251337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Oval 513"/>
            <p:cNvSpPr/>
            <p:nvPr/>
          </p:nvSpPr>
          <p:spPr>
            <a:xfrm>
              <a:off x="7345951" y="265564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Oval 514"/>
            <p:cNvSpPr/>
            <p:nvPr/>
          </p:nvSpPr>
          <p:spPr>
            <a:xfrm>
              <a:off x="7345269" y="279792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Oval 515"/>
            <p:cNvSpPr/>
            <p:nvPr/>
          </p:nvSpPr>
          <p:spPr>
            <a:xfrm>
              <a:off x="7273812" y="227017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Oval 516"/>
            <p:cNvSpPr/>
            <p:nvPr/>
          </p:nvSpPr>
          <p:spPr>
            <a:xfrm>
              <a:off x="7273130" y="241245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Oval 517"/>
            <p:cNvSpPr/>
            <p:nvPr/>
          </p:nvSpPr>
          <p:spPr>
            <a:xfrm>
              <a:off x="7272447" y="25547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Oval 518"/>
            <p:cNvSpPr/>
            <p:nvPr/>
          </p:nvSpPr>
          <p:spPr>
            <a:xfrm>
              <a:off x="7271765" y="26969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Oval 519"/>
            <p:cNvSpPr/>
            <p:nvPr/>
          </p:nvSpPr>
          <p:spPr>
            <a:xfrm>
              <a:off x="7271083" y="283927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Oval 520"/>
            <p:cNvSpPr/>
            <p:nvPr/>
          </p:nvSpPr>
          <p:spPr>
            <a:xfrm>
              <a:off x="7199626" y="231152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Oval 521"/>
            <p:cNvSpPr/>
            <p:nvPr/>
          </p:nvSpPr>
          <p:spPr>
            <a:xfrm>
              <a:off x="7198943" y="245380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Oval 522"/>
            <p:cNvSpPr/>
            <p:nvPr/>
          </p:nvSpPr>
          <p:spPr>
            <a:xfrm>
              <a:off x="7198261" y="259607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Oval 523"/>
            <p:cNvSpPr/>
            <p:nvPr/>
          </p:nvSpPr>
          <p:spPr>
            <a:xfrm>
              <a:off x="7197579" y="273834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Oval 524"/>
            <p:cNvSpPr/>
            <p:nvPr/>
          </p:nvSpPr>
          <p:spPr>
            <a:xfrm>
              <a:off x="7196897" y="288062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Oval 525"/>
            <p:cNvSpPr/>
            <p:nvPr/>
          </p:nvSpPr>
          <p:spPr>
            <a:xfrm>
              <a:off x="7125440" y="235287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Oval 526"/>
            <p:cNvSpPr/>
            <p:nvPr/>
          </p:nvSpPr>
          <p:spPr>
            <a:xfrm>
              <a:off x="7124757" y="249515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Oval 527"/>
            <p:cNvSpPr/>
            <p:nvPr/>
          </p:nvSpPr>
          <p:spPr>
            <a:xfrm>
              <a:off x="7124075" y="263742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Oval 528"/>
            <p:cNvSpPr/>
            <p:nvPr/>
          </p:nvSpPr>
          <p:spPr>
            <a:xfrm>
              <a:off x="7123393" y="277969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Oval 529"/>
            <p:cNvSpPr/>
            <p:nvPr/>
          </p:nvSpPr>
          <p:spPr>
            <a:xfrm>
              <a:off x="7973107" y="227625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Oval 530"/>
            <p:cNvSpPr/>
            <p:nvPr/>
          </p:nvSpPr>
          <p:spPr>
            <a:xfrm>
              <a:off x="7972425" y="241853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Oval 531"/>
            <p:cNvSpPr/>
            <p:nvPr/>
          </p:nvSpPr>
          <p:spPr>
            <a:xfrm>
              <a:off x="7971742" y="256080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Oval 532"/>
            <p:cNvSpPr/>
            <p:nvPr/>
          </p:nvSpPr>
          <p:spPr>
            <a:xfrm>
              <a:off x="7971060" y="270307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Oval 533"/>
            <p:cNvSpPr/>
            <p:nvPr/>
          </p:nvSpPr>
          <p:spPr>
            <a:xfrm>
              <a:off x="7898921" y="231760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Oval 534"/>
            <p:cNvSpPr/>
            <p:nvPr/>
          </p:nvSpPr>
          <p:spPr>
            <a:xfrm>
              <a:off x="7898238" y="24598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Oval 535"/>
            <p:cNvSpPr/>
            <p:nvPr/>
          </p:nvSpPr>
          <p:spPr>
            <a:xfrm>
              <a:off x="7897556" y="260215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Oval 536"/>
            <p:cNvSpPr/>
            <p:nvPr/>
          </p:nvSpPr>
          <p:spPr>
            <a:xfrm>
              <a:off x="7896874" y="274442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Oval 537"/>
            <p:cNvSpPr/>
            <p:nvPr/>
          </p:nvSpPr>
          <p:spPr>
            <a:xfrm>
              <a:off x="7824735" y="23589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Oval 538"/>
            <p:cNvSpPr/>
            <p:nvPr/>
          </p:nvSpPr>
          <p:spPr>
            <a:xfrm>
              <a:off x="7824052" y="250123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Oval 539"/>
            <p:cNvSpPr/>
            <p:nvPr/>
          </p:nvSpPr>
          <p:spPr>
            <a:xfrm>
              <a:off x="7823370" y="264350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Oval 540"/>
            <p:cNvSpPr/>
            <p:nvPr/>
          </p:nvSpPr>
          <p:spPr>
            <a:xfrm>
              <a:off x="7822688" y="278577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Oval 541"/>
            <p:cNvSpPr/>
            <p:nvPr/>
          </p:nvSpPr>
          <p:spPr>
            <a:xfrm>
              <a:off x="7750549" y="24003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Oval 542"/>
            <p:cNvSpPr/>
            <p:nvPr/>
          </p:nvSpPr>
          <p:spPr>
            <a:xfrm>
              <a:off x="7749184" y="268485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Oval 543"/>
            <p:cNvSpPr/>
            <p:nvPr/>
          </p:nvSpPr>
          <p:spPr>
            <a:xfrm>
              <a:off x="7748502" y="282712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Oval 544"/>
            <p:cNvSpPr/>
            <p:nvPr/>
          </p:nvSpPr>
          <p:spPr>
            <a:xfrm>
              <a:off x="8464438" y="226896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Oval 545"/>
            <p:cNvSpPr/>
            <p:nvPr/>
          </p:nvSpPr>
          <p:spPr>
            <a:xfrm>
              <a:off x="8463755" y="241123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Oval 546"/>
            <p:cNvSpPr/>
            <p:nvPr/>
          </p:nvSpPr>
          <p:spPr>
            <a:xfrm>
              <a:off x="8463073" y="25535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Oval 547"/>
            <p:cNvSpPr/>
            <p:nvPr/>
          </p:nvSpPr>
          <p:spPr>
            <a:xfrm>
              <a:off x="8462391" y="26957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Oval 548"/>
            <p:cNvSpPr/>
            <p:nvPr/>
          </p:nvSpPr>
          <p:spPr>
            <a:xfrm>
              <a:off x="8390251" y="231031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Oval 549"/>
            <p:cNvSpPr/>
            <p:nvPr/>
          </p:nvSpPr>
          <p:spPr>
            <a:xfrm>
              <a:off x="8389569" y="245258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Oval 550"/>
            <p:cNvSpPr/>
            <p:nvPr/>
          </p:nvSpPr>
          <p:spPr>
            <a:xfrm>
              <a:off x="8388887" y="25948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Oval 551"/>
            <p:cNvSpPr/>
            <p:nvPr/>
          </p:nvSpPr>
          <p:spPr>
            <a:xfrm>
              <a:off x="8388205" y="273713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Oval 552"/>
            <p:cNvSpPr/>
            <p:nvPr/>
          </p:nvSpPr>
          <p:spPr>
            <a:xfrm>
              <a:off x="8316065" y="235166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Oval 553"/>
            <p:cNvSpPr/>
            <p:nvPr/>
          </p:nvSpPr>
          <p:spPr>
            <a:xfrm>
              <a:off x="8315383" y="249393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Oval 554"/>
            <p:cNvSpPr/>
            <p:nvPr/>
          </p:nvSpPr>
          <p:spPr>
            <a:xfrm>
              <a:off x="8314701" y="26362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Oval 555"/>
            <p:cNvSpPr/>
            <p:nvPr/>
          </p:nvSpPr>
          <p:spPr>
            <a:xfrm>
              <a:off x="8314019" y="277848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Oval 556"/>
            <p:cNvSpPr/>
            <p:nvPr/>
          </p:nvSpPr>
          <p:spPr>
            <a:xfrm>
              <a:off x="8241879" y="239301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Oval 557"/>
            <p:cNvSpPr/>
            <p:nvPr/>
          </p:nvSpPr>
          <p:spPr>
            <a:xfrm>
              <a:off x="8240515" y="267755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Oval 558"/>
            <p:cNvSpPr/>
            <p:nvPr/>
          </p:nvSpPr>
          <p:spPr>
            <a:xfrm>
              <a:off x="8239833" y="281983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Oval 559"/>
            <p:cNvSpPr/>
            <p:nvPr/>
          </p:nvSpPr>
          <p:spPr>
            <a:xfrm>
              <a:off x="8929547" y="237231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Oval 560"/>
            <p:cNvSpPr/>
            <p:nvPr/>
          </p:nvSpPr>
          <p:spPr>
            <a:xfrm>
              <a:off x="8928864" y="251459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Oval 561"/>
            <p:cNvSpPr/>
            <p:nvPr/>
          </p:nvSpPr>
          <p:spPr>
            <a:xfrm>
              <a:off x="8928182" y="265686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Oval 562"/>
            <p:cNvSpPr/>
            <p:nvPr/>
          </p:nvSpPr>
          <p:spPr>
            <a:xfrm>
              <a:off x="8855361" y="241366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Oval 563"/>
            <p:cNvSpPr/>
            <p:nvPr/>
          </p:nvSpPr>
          <p:spPr>
            <a:xfrm>
              <a:off x="8854678" y="255594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Oval 564"/>
            <p:cNvSpPr/>
            <p:nvPr/>
          </p:nvSpPr>
          <p:spPr>
            <a:xfrm>
              <a:off x="8853996" y="269821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Oval 565"/>
            <p:cNvSpPr/>
            <p:nvPr/>
          </p:nvSpPr>
          <p:spPr>
            <a:xfrm>
              <a:off x="8781174" y="245501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Oval 566"/>
            <p:cNvSpPr/>
            <p:nvPr/>
          </p:nvSpPr>
          <p:spPr>
            <a:xfrm>
              <a:off x="8779810" y="273956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Oval 567"/>
            <p:cNvSpPr/>
            <p:nvPr/>
          </p:nvSpPr>
          <p:spPr>
            <a:xfrm>
              <a:off x="9341827" y="235894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Oval 568"/>
            <p:cNvSpPr/>
            <p:nvPr/>
          </p:nvSpPr>
          <p:spPr>
            <a:xfrm>
              <a:off x="9341144" y="250121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Oval 569"/>
            <p:cNvSpPr/>
            <p:nvPr/>
          </p:nvSpPr>
          <p:spPr>
            <a:xfrm>
              <a:off x="9340462" y="264348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Oval 570"/>
            <p:cNvSpPr/>
            <p:nvPr/>
          </p:nvSpPr>
          <p:spPr>
            <a:xfrm>
              <a:off x="9267641" y="240029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Oval 571"/>
            <p:cNvSpPr/>
            <p:nvPr/>
          </p:nvSpPr>
          <p:spPr>
            <a:xfrm>
              <a:off x="9266958" y="254256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Oval 572"/>
            <p:cNvSpPr/>
            <p:nvPr/>
          </p:nvSpPr>
          <p:spPr>
            <a:xfrm>
              <a:off x="9266276" y="268483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Oval 573"/>
            <p:cNvSpPr/>
            <p:nvPr/>
          </p:nvSpPr>
          <p:spPr>
            <a:xfrm>
              <a:off x="9193454" y="244163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Oval 574"/>
            <p:cNvSpPr/>
            <p:nvPr/>
          </p:nvSpPr>
          <p:spPr>
            <a:xfrm>
              <a:off x="9192090" y="272618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76" name="Straight Connector 575"/>
            <p:cNvCxnSpPr>
              <a:stCxn id="539" idx="2"/>
              <a:endCxn id="516" idx="6"/>
            </p:cNvCxnSpPr>
            <p:nvPr/>
          </p:nvCxnSpPr>
          <p:spPr>
            <a:xfrm flipH="1" flipV="1">
              <a:off x="7383108" y="2324827"/>
              <a:ext cx="440944" cy="23105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>
              <a:stCxn id="539" idx="2"/>
              <a:endCxn id="521" idx="6"/>
            </p:cNvCxnSpPr>
            <p:nvPr/>
          </p:nvCxnSpPr>
          <p:spPr>
            <a:xfrm flipH="1" flipV="1">
              <a:off x="7308922" y="2366176"/>
              <a:ext cx="515130" cy="18970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>
              <a:stCxn id="539" idx="2"/>
              <a:endCxn id="526" idx="6"/>
            </p:cNvCxnSpPr>
            <p:nvPr/>
          </p:nvCxnSpPr>
          <p:spPr>
            <a:xfrm flipH="1" flipV="1">
              <a:off x="7234736" y="2407526"/>
              <a:ext cx="589316" cy="14835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>
              <a:stCxn id="539" idx="2"/>
              <a:endCxn id="517" idx="6"/>
            </p:cNvCxnSpPr>
            <p:nvPr/>
          </p:nvCxnSpPr>
          <p:spPr>
            <a:xfrm flipH="1" flipV="1">
              <a:off x="7382426" y="2467100"/>
              <a:ext cx="441626" cy="8878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/>
            <p:cNvCxnSpPr>
              <a:stCxn id="539" idx="2"/>
              <a:endCxn id="522" idx="6"/>
            </p:cNvCxnSpPr>
            <p:nvPr/>
          </p:nvCxnSpPr>
          <p:spPr>
            <a:xfrm flipH="1" flipV="1">
              <a:off x="7308240" y="2508449"/>
              <a:ext cx="515812" cy="474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/>
            <p:cNvCxnSpPr>
              <a:stCxn id="539" idx="2"/>
              <a:endCxn id="527" idx="6"/>
            </p:cNvCxnSpPr>
            <p:nvPr/>
          </p:nvCxnSpPr>
          <p:spPr>
            <a:xfrm flipH="1" flipV="1">
              <a:off x="7234054" y="2549799"/>
              <a:ext cx="589999" cy="608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>
              <a:stCxn id="539" idx="2"/>
              <a:endCxn id="518" idx="6"/>
            </p:cNvCxnSpPr>
            <p:nvPr/>
          </p:nvCxnSpPr>
          <p:spPr>
            <a:xfrm flipH="1">
              <a:off x="7381744" y="2555880"/>
              <a:ext cx="442309" cy="5349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/>
            <p:cNvCxnSpPr>
              <a:stCxn id="539" idx="2"/>
              <a:endCxn id="523" idx="6"/>
            </p:cNvCxnSpPr>
            <p:nvPr/>
          </p:nvCxnSpPr>
          <p:spPr>
            <a:xfrm flipH="1">
              <a:off x="7307558" y="2555880"/>
              <a:ext cx="516495" cy="9484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>
              <a:stCxn id="539" idx="2"/>
              <a:endCxn id="528" idx="6"/>
            </p:cNvCxnSpPr>
            <p:nvPr/>
          </p:nvCxnSpPr>
          <p:spPr>
            <a:xfrm flipH="1">
              <a:off x="7233372" y="2555880"/>
              <a:ext cx="590681" cy="13619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5" name="Oval 584"/>
            <p:cNvSpPr/>
            <p:nvPr/>
          </p:nvSpPr>
          <p:spPr>
            <a:xfrm>
              <a:off x="7749866" y="254258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6" name="Straight Connector 585"/>
            <p:cNvCxnSpPr>
              <a:stCxn id="554" idx="2"/>
              <a:endCxn id="534" idx="6"/>
            </p:cNvCxnSpPr>
            <p:nvPr/>
          </p:nvCxnSpPr>
          <p:spPr>
            <a:xfrm flipH="1" flipV="1">
              <a:off x="8008217" y="2372257"/>
              <a:ext cx="307166" cy="17632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>
              <a:stCxn id="554" idx="2"/>
              <a:endCxn id="538" idx="6"/>
            </p:cNvCxnSpPr>
            <p:nvPr/>
          </p:nvCxnSpPr>
          <p:spPr>
            <a:xfrm flipH="1" flipV="1">
              <a:off x="7934031" y="2413607"/>
              <a:ext cx="381352" cy="13497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/>
            <p:cNvCxnSpPr>
              <a:stCxn id="554" idx="2"/>
              <a:endCxn id="542" idx="6"/>
            </p:cNvCxnSpPr>
            <p:nvPr/>
          </p:nvCxnSpPr>
          <p:spPr>
            <a:xfrm flipH="1" flipV="1">
              <a:off x="7859845" y="2454956"/>
              <a:ext cx="455538" cy="9362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/>
            <p:cNvCxnSpPr>
              <a:stCxn id="554" idx="2"/>
              <a:endCxn id="535" idx="6"/>
            </p:cNvCxnSpPr>
            <p:nvPr/>
          </p:nvCxnSpPr>
          <p:spPr>
            <a:xfrm flipH="1" flipV="1">
              <a:off x="8007535" y="2514530"/>
              <a:ext cx="307848" cy="3405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/>
            <p:cNvCxnSpPr>
              <a:stCxn id="554" idx="2"/>
              <a:endCxn id="539" idx="6"/>
            </p:cNvCxnSpPr>
            <p:nvPr/>
          </p:nvCxnSpPr>
          <p:spPr>
            <a:xfrm flipH="1">
              <a:off x="7933349" y="2548583"/>
              <a:ext cx="382034" cy="72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/>
            <p:cNvCxnSpPr>
              <a:stCxn id="554" idx="2"/>
              <a:endCxn id="585" idx="6"/>
            </p:cNvCxnSpPr>
            <p:nvPr/>
          </p:nvCxnSpPr>
          <p:spPr>
            <a:xfrm flipH="1">
              <a:off x="7859163" y="2548583"/>
              <a:ext cx="456220" cy="4864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>
              <a:stCxn id="554" idx="2"/>
              <a:endCxn id="536" idx="6"/>
            </p:cNvCxnSpPr>
            <p:nvPr/>
          </p:nvCxnSpPr>
          <p:spPr>
            <a:xfrm flipH="1">
              <a:off x="8006853" y="2548583"/>
              <a:ext cx="308530" cy="10822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>
              <a:stCxn id="554" idx="2"/>
              <a:endCxn id="540" idx="6"/>
            </p:cNvCxnSpPr>
            <p:nvPr/>
          </p:nvCxnSpPr>
          <p:spPr>
            <a:xfrm flipH="1">
              <a:off x="7932667" y="2548583"/>
              <a:ext cx="382716" cy="14957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>
              <a:stCxn id="554" idx="2"/>
              <a:endCxn id="543" idx="6"/>
            </p:cNvCxnSpPr>
            <p:nvPr/>
          </p:nvCxnSpPr>
          <p:spPr>
            <a:xfrm flipH="1">
              <a:off x="7858481" y="2548583"/>
              <a:ext cx="456903" cy="19092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5" name="Oval 594"/>
            <p:cNvSpPr/>
            <p:nvPr/>
          </p:nvSpPr>
          <p:spPr>
            <a:xfrm>
              <a:off x="8242413" y="253406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6" name="Straight Connector 595"/>
            <p:cNvCxnSpPr>
              <a:stCxn id="564" idx="2"/>
              <a:endCxn id="549" idx="6"/>
            </p:cNvCxnSpPr>
            <p:nvPr/>
          </p:nvCxnSpPr>
          <p:spPr>
            <a:xfrm flipH="1" flipV="1">
              <a:off x="8499548" y="2364960"/>
              <a:ext cx="355130" cy="2456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/>
            <p:cNvCxnSpPr>
              <a:stCxn id="564" idx="2"/>
              <a:endCxn id="553" idx="6"/>
            </p:cNvCxnSpPr>
            <p:nvPr/>
          </p:nvCxnSpPr>
          <p:spPr>
            <a:xfrm flipH="1" flipV="1">
              <a:off x="8425362" y="2406310"/>
              <a:ext cx="429316" cy="20427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>
              <a:stCxn id="564" idx="2"/>
              <a:endCxn id="557" idx="6"/>
            </p:cNvCxnSpPr>
            <p:nvPr/>
          </p:nvCxnSpPr>
          <p:spPr>
            <a:xfrm flipH="1" flipV="1">
              <a:off x="8351176" y="2447659"/>
              <a:ext cx="503503" cy="1629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>
              <a:stCxn id="564" idx="2"/>
              <a:endCxn id="550" idx="6"/>
            </p:cNvCxnSpPr>
            <p:nvPr/>
          </p:nvCxnSpPr>
          <p:spPr>
            <a:xfrm flipH="1" flipV="1">
              <a:off x="8498866" y="2507233"/>
              <a:ext cx="355813" cy="1033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>
              <a:stCxn id="564" idx="2"/>
              <a:endCxn id="554" idx="6"/>
            </p:cNvCxnSpPr>
            <p:nvPr/>
          </p:nvCxnSpPr>
          <p:spPr>
            <a:xfrm flipH="1" flipV="1">
              <a:off x="8424680" y="2548583"/>
              <a:ext cx="429999" cy="6200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>
              <a:stCxn id="564" idx="2"/>
              <a:endCxn id="595" idx="6"/>
            </p:cNvCxnSpPr>
            <p:nvPr/>
          </p:nvCxnSpPr>
          <p:spPr>
            <a:xfrm flipH="1" flipV="1">
              <a:off x="8351710" y="2588716"/>
              <a:ext cx="502969" cy="2187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>
              <a:stCxn id="564" idx="2"/>
              <a:endCxn id="551" idx="6"/>
            </p:cNvCxnSpPr>
            <p:nvPr/>
          </p:nvCxnSpPr>
          <p:spPr>
            <a:xfrm flipH="1">
              <a:off x="8498184" y="2610589"/>
              <a:ext cx="356495" cy="3891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>
              <a:stCxn id="564" idx="2"/>
              <a:endCxn id="555" idx="6"/>
            </p:cNvCxnSpPr>
            <p:nvPr/>
          </p:nvCxnSpPr>
          <p:spPr>
            <a:xfrm flipH="1">
              <a:off x="8423997" y="2610589"/>
              <a:ext cx="430681" cy="8026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/>
            <p:cNvCxnSpPr>
              <a:stCxn id="564" idx="2"/>
              <a:endCxn id="558" idx="6"/>
            </p:cNvCxnSpPr>
            <p:nvPr/>
          </p:nvCxnSpPr>
          <p:spPr>
            <a:xfrm flipH="1">
              <a:off x="8349811" y="2610589"/>
              <a:ext cx="504867" cy="12161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5" name="Oval 604"/>
            <p:cNvSpPr/>
            <p:nvPr/>
          </p:nvSpPr>
          <p:spPr>
            <a:xfrm>
              <a:off x="8780492" y="259729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06" name="Straight Connector 605"/>
            <p:cNvCxnSpPr>
              <a:stCxn id="572" idx="2"/>
              <a:endCxn id="560" idx="6"/>
            </p:cNvCxnSpPr>
            <p:nvPr/>
          </p:nvCxnSpPr>
          <p:spPr>
            <a:xfrm flipH="1" flipV="1">
              <a:off x="9038843" y="2426966"/>
              <a:ext cx="228115" cy="17024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>
              <a:stCxn id="572" idx="2"/>
              <a:endCxn id="563" idx="6"/>
            </p:cNvCxnSpPr>
            <p:nvPr/>
          </p:nvCxnSpPr>
          <p:spPr>
            <a:xfrm flipH="1" flipV="1">
              <a:off x="8964657" y="2468316"/>
              <a:ext cx="302301" cy="12889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>
              <a:stCxn id="572" idx="2"/>
              <a:endCxn id="566" idx="6"/>
            </p:cNvCxnSpPr>
            <p:nvPr/>
          </p:nvCxnSpPr>
          <p:spPr>
            <a:xfrm flipH="1" flipV="1">
              <a:off x="8890471" y="2509666"/>
              <a:ext cx="376487" cy="8754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>
              <a:stCxn id="572" idx="2"/>
              <a:endCxn id="561" idx="6"/>
            </p:cNvCxnSpPr>
            <p:nvPr/>
          </p:nvCxnSpPr>
          <p:spPr>
            <a:xfrm flipH="1" flipV="1">
              <a:off x="9038161" y="2569239"/>
              <a:ext cx="228797" cy="2797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>
              <a:stCxn id="572" idx="2"/>
              <a:endCxn id="564" idx="6"/>
            </p:cNvCxnSpPr>
            <p:nvPr/>
          </p:nvCxnSpPr>
          <p:spPr>
            <a:xfrm flipH="1">
              <a:off x="8963975" y="2597211"/>
              <a:ext cx="302984" cy="13378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>
              <a:stCxn id="572" idx="2"/>
              <a:endCxn id="605" idx="6"/>
            </p:cNvCxnSpPr>
            <p:nvPr/>
          </p:nvCxnSpPr>
          <p:spPr>
            <a:xfrm flipH="1">
              <a:off x="8889789" y="2597211"/>
              <a:ext cx="377170" cy="5472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/>
            <p:cNvCxnSpPr>
              <a:stCxn id="572" idx="2"/>
              <a:endCxn id="562" idx="6"/>
            </p:cNvCxnSpPr>
            <p:nvPr/>
          </p:nvCxnSpPr>
          <p:spPr>
            <a:xfrm flipH="1">
              <a:off x="9037479" y="2597211"/>
              <a:ext cx="229480" cy="11430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>
              <a:stCxn id="572" idx="2"/>
              <a:endCxn id="565" idx="6"/>
            </p:cNvCxnSpPr>
            <p:nvPr/>
          </p:nvCxnSpPr>
          <p:spPr>
            <a:xfrm flipH="1">
              <a:off x="8963293" y="2597211"/>
              <a:ext cx="303666" cy="15565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>
              <a:stCxn id="572" idx="2"/>
              <a:endCxn id="567" idx="6"/>
            </p:cNvCxnSpPr>
            <p:nvPr/>
          </p:nvCxnSpPr>
          <p:spPr>
            <a:xfrm flipH="1">
              <a:off x="8889107" y="2597211"/>
              <a:ext cx="377852" cy="19700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5" name="Oval 614"/>
            <p:cNvSpPr/>
            <p:nvPr/>
          </p:nvSpPr>
          <p:spPr>
            <a:xfrm>
              <a:off x="9192772" y="258391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6" name="Straight Connector 615"/>
            <p:cNvCxnSpPr>
              <a:stCxn id="572" idx="6"/>
              <a:endCxn id="650" idx="2"/>
            </p:cNvCxnSpPr>
            <p:nvPr/>
          </p:nvCxnSpPr>
          <p:spPr>
            <a:xfrm flipV="1">
              <a:off x="9376255" y="2595014"/>
              <a:ext cx="352529" cy="2198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/>
            <p:cNvCxnSpPr>
              <a:stCxn id="650" idx="2"/>
              <a:endCxn id="569" idx="6"/>
            </p:cNvCxnSpPr>
            <p:nvPr/>
          </p:nvCxnSpPr>
          <p:spPr>
            <a:xfrm flipH="1" flipV="1">
              <a:off x="9450441" y="2555862"/>
              <a:ext cx="278343" cy="3915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/>
            <p:cNvCxnSpPr>
              <a:stCxn id="650" idx="2"/>
              <a:endCxn id="615" idx="6"/>
            </p:cNvCxnSpPr>
            <p:nvPr/>
          </p:nvCxnSpPr>
          <p:spPr>
            <a:xfrm flipH="1">
              <a:off x="9302069" y="2595014"/>
              <a:ext cx="426715" cy="4354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>
              <a:stCxn id="650" idx="2"/>
              <a:endCxn id="574" idx="6"/>
            </p:cNvCxnSpPr>
            <p:nvPr/>
          </p:nvCxnSpPr>
          <p:spPr>
            <a:xfrm flipH="1" flipV="1">
              <a:off x="9302751" y="2496288"/>
              <a:ext cx="426033" cy="9872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>
              <a:stCxn id="650" idx="2"/>
              <a:endCxn id="571" idx="6"/>
            </p:cNvCxnSpPr>
            <p:nvPr/>
          </p:nvCxnSpPr>
          <p:spPr>
            <a:xfrm flipH="1" flipV="1">
              <a:off x="9376937" y="2454938"/>
              <a:ext cx="351847" cy="14007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>
              <a:stCxn id="650" idx="2"/>
              <a:endCxn id="568" idx="6"/>
            </p:cNvCxnSpPr>
            <p:nvPr/>
          </p:nvCxnSpPr>
          <p:spPr>
            <a:xfrm flipH="1" flipV="1">
              <a:off x="9451123" y="2413588"/>
              <a:ext cx="277661" cy="18142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>
              <a:stCxn id="650" idx="2"/>
              <a:endCxn id="575" idx="6"/>
            </p:cNvCxnSpPr>
            <p:nvPr/>
          </p:nvCxnSpPr>
          <p:spPr>
            <a:xfrm flipH="1">
              <a:off x="9301387" y="2595014"/>
              <a:ext cx="427397" cy="18582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>
              <a:stCxn id="650" idx="2"/>
              <a:endCxn id="573" idx="6"/>
            </p:cNvCxnSpPr>
            <p:nvPr/>
          </p:nvCxnSpPr>
          <p:spPr>
            <a:xfrm flipH="1">
              <a:off x="9375573" y="2595014"/>
              <a:ext cx="353211" cy="14447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>
              <a:stCxn id="650" idx="2"/>
              <a:endCxn id="570" idx="6"/>
            </p:cNvCxnSpPr>
            <p:nvPr/>
          </p:nvCxnSpPr>
          <p:spPr>
            <a:xfrm flipH="1">
              <a:off x="9449759" y="2595014"/>
              <a:ext cx="279025" cy="10312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/>
            <p:cNvCxnSpPr>
              <a:stCxn id="653" idx="2"/>
              <a:endCxn id="648" idx="6"/>
            </p:cNvCxnSpPr>
            <p:nvPr/>
          </p:nvCxnSpPr>
          <p:spPr>
            <a:xfrm flipH="1" flipV="1">
              <a:off x="9835947" y="2309101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Connector 625"/>
            <p:cNvCxnSpPr>
              <a:stCxn id="653" idx="2"/>
              <a:endCxn id="649" idx="6"/>
            </p:cNvCxnSpPr>
            <p:nvPr/>
          </p:nvCxnSpPr>
          <p:spPr>
            <a:xfrm flipH="1">
              <a:off x="9835265" y="245069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/>
            <p:cNvCxnSpPr>
              <a:stCxn id="653" idx="2"/>
              <a:endCxn id="650" idx="6"/>
            </p:cNvCxnSpPr>
            <p:nvPr/>
          </p:nvCxnSpPr>
          <p:spPr>
            <a:xfrm flipH="1">
              <a:off x="9838080" y="2450690"/>
              <a:ext cx="136835" cy="14432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627"/>
            <p:cNvCxnSpPr>
              <a:stCxn id="653" idx="2"/>
              <a:endCxn id="651" idx="6"/>
            </p:cNvCxnSpPr>
            <p:nvPr/>
          </p:nvCxnSpPr>
          <p:spPr>
            <a:xfrm flipH="1">
              <a:off x="9837398" y="2450690"/>
              <a:ext cx="137517" cy="2865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/>
            <p:cNvCxnSpPr>
              <a:stCxn id="653" idx="2"/>
              <a:endCxn id="652" idx="6"/>
            </p:cNvCxnSpPr>
            <p:nvPr/>
          </p:nvCxnSpPr>
          <p:spPr>
            <a:xfrm flipH="1">
              <a:off x="9836716" y="2450690"/>
              <a:ext cx="138199" cy="42887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Connector 629"/>
            <p:cNvCxnSpPr>
              <a:stCxn id="654" idx="2"/>
              <a:endCxn id="648" idx="6"/>
            </p:cNvCxnSpPr>
            <p:nvPr/>
          </p:nvCxnSpPr>
          <p:spPr>
            <a:xfrm flipH="1" flipV="1">
              <a:off x="9835947" y="2309101"/>
              <a:ext cx="141784" cy="2852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630"/>
            <p:cNvCxnSpPr>
              <a:stCxn id="654" idx="2"/>
              <a:endCxn id="649" idx="6"/>
            </p:cNvCxnSpPr>
            <p:nvPr/>
          </p:nvCxnSpPr>
          <p:spPr>
            <a:xfrm flipH="1" flipV="1">
              <a:off x="9835265" y="2451374"/>
              <a:ext cx="142467" cy="1429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/>
            <p:cNvCxnSpPr>
              <a:stCxn id="654" idx="2"/>
              <a:endCxn id="650" idx="6"/>
            </p:cNvCxnSpPr>
            <p:nvPr/>
          </p:nvCxnSpPr>
          <p:spPr>
            <a:xfrm flipH="1">
              <a:off x="9838080" y="259433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632"/>
            <p:cNvCxnSpPr>
              <a:stCxn id="654" idx="2"/>
              <a:endCxn id="651" idx="6"/>
            </p:cNvCxnSpPr>
            <p:nvPr/>
          </p:nvCxnSpPr>
          <p:spPr>
            <a:xfrm flipH="1">
              <a:off x="9837398" y="2594330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/>
            <p:cNvCxnSpPr>
              <a:stCxn id="654" idx="2"/>
              <a:endCxn id="652" idx="6"/>
            </p:cNvCxnSpPr>
            <p:nvPr/>
          </p:nvCxnSpPr>
          <p:spPr>
            <a:xfrm flipH="1">
              <a:off x="9836716" y="2594330"/>
              <a:ext cx="141015" cy="2852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/>
            <p:cNvCxnSpPr>
              <a:stCxn id="655" idx="2"/>
              <a:endCxn id="648" idx="6"/>
            </p:cNvCxnSpPr>
            <p:nvPr/>
          </p:nvCxnSpPr>
          <p:spPr>
            <a:xfrm flipH="1" flipV="1">
              <a:off x="9835947" y="2309101"/>
              <a:ext cx="141102" cy="42750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/>
            <p:cNvCxnSpPr>
              <a:stCxn id="655" idx="2"/>
              <a:endCxn id="650" idx="6"/>
            </p:cNvCxnSpPr>
            <p:nvPr/>
          </p:nvCxnSpPr>
          <p:spPr>
            <a:xfrm flipH="1" flipV="1">
              <a:off x="9838080" y="2595014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>
              <a:stCxn id="655" idx="2"/>
              <a:endCxn id="651" idx="6"/>
            </p:cNvCxnSpPr>
            <p:nvPr/>
          </p:nvCxnSpPr>
          <p:spPr>
            <a:xfrm flipH="1">
              <a:off x="9837398" y="2736603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>
              <a:stCxn id="655" idx="2"/>
              <a:endCxn id="652" idx="6"/>
            </p:cNvCxnSpPr>
            <p:nvPr/>
          </p:nvCxnSpPr>
          <p:spPr>
            <a:xfrm flipH="1">
              <a:off x="9836716" y="2736603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/>
            <p:cNvCxnSpPr>
              <a:stCxn id="653" idx="6"/>
              <a:endCxn id="656" idx="2"/>
            </p:cNvCxnSpPr>
            <p:nvPr/>
          </p:nvCxnSpPr>
          <p:spPr>
            <a:xfrm flipV="1">
              <a:off x="10084212" y="2450007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/>
            <p:cNvCxnSpPr>
              <a:stCxn id="656" idx="2"/>
              <a:endCxn id="654" idx="6"/>
            </p:cNvCxnSpPr>
            <p:nvPr/>
          </p:nvCxnSpPr>
          <p:spPr>
            <a:xfrm flipH="1">
              <a:off x="10087028" y="2450007"/>
              <a:ext cx="136835" cy="14432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/>
            <p:cNvCxnSpPr>
              <a:stCxn id="656" idx="2"/>
              <a:endCxn id="655" idx="6"/>
            </p:cNvCxnSpPr>
            <p:nvPr/>
          </p:nvCxnSpPr>
          <p:spPr>
            <a:xfrm flipH="1">
              <a:off x="10086346" y="2450007"/>
              <a:ext cx="137517" cy="2865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>
              <a:stCxn id="657" idx="2"/>
              <a:endCxn id="653" idx="6"/>
            </p:cNvCxnSpPr>
            <p:nvPr/>
          </p:nvCxnSpPr>
          <p:spPr>
            <a:xfrm flipH="1" flipV="1">
              <a:off x="10084212" y="2450690"/>
              <a:ext cx="142467" cy="1429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>
              <a:stCxn id="657" idx="2"/>
              <a:endCxn id="654" idx="6"/>
            </p:cNvCxnSpPr>
            <p:nvPr/>
          </p:nvCxnSpPr>
          <p:spPr>
            <a:xfrm flipH="1">
              <a:off x="10087028" y="2593646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>
              <a:stCxn id="657" idx="2"/>
              <a:endCxn id="655" idx="6"/>
            </p:cNvCxnSpPr>
            <p:nvPr/>
          </p:nvCxnSpPr>
          <p:spPr>
            <a:xfrm flipH="1">
              <a:off x="10086346" y="2593646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>
              <a:stCxn id="658" idx="2"/>
              <a:endCxn id="653" idx="6"/>
            </p:cNvCxnSpPr>
            <p:nvPr/>
          </p:nvCxnSpPr>
          <p:spPr>
            <a:xfrm flipH="1" flipV="1">
              <a:off x="10084212" y="2450690"/>
              <a:ext cx="141784" cy="2852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>
              <a:stCxn id="658" idx="2"/>
              <a:endCxn id="654" idx="6"/>
            </p:cNvCxnSpPr>
            <p:nvPr/>
          </p:nvCxnSpPr>
          <p:spPr>
            <a:xfrm flipH="1" flipV="1">
              <a:off x="10087028" y="2594330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>
              <a:stCxn id="658" idx="2"/>
              <a:endCxn id="655" idx="6"/>
            </p:cNvCxnSpPr>
            <p:nvPr/>
          </p:nvCxnSpPr>
          <p:spPr>
            <a:xfrm flipH="1">
              <a:off x="10086346" y="273592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8" name="Oval 647"/>
            <p:cNvSpPr/>
            <p:nvPr/>
          </p:nvSpPr>
          <p:spPr>
            <a:xfrm>
              <a:off x="9726650" y="225445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Oval 648"/>
            <p:cNvSpPr/>
            <p:nvPr/>
          </p:nvSpPr>
          <p:spPr>
            <a:xfrm>
              <a:off x="9725968" y="23967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Oval 649"/>
            <p:cNvSpPr/>
            <p:nvPr/>
          </p:nvSpPr>
          <p:spPr>
            <a:xfrm>
              <a:off x="9728784" y="254036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Oval 650"/>
            <p:cNvSpPr/>
            <p:nvPr/>
          </p:nvSpPr>
          <p:spPr>
            <a:xfrm>
              <a:off x="9728102" y="268263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Oval 651"/>
            <p:cNvSpPr/>
            <p:nvPr/>
          </p:nvSpPr>
          <p:spPr>
            <a:xfrm>
              <a:off x="9727420" y="282491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Oval 652"/>
            <p:cNvSpPr/>
            <p:nvPr/>
          </p:nvSpPr>
          <p:spPr>
            <a:xfrm>
              <a:off x="9974915" y="239604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Oval 653"/>
            <p:cNvSpPr/>
            <p:nvPr/>
          </p:nvSpPr>
          <p:spPr>
            <a:xfrm>
              <a:off x="9977731" y="25396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Oval 654"/>
            <p:cNvSpPr/>
            <p:nvPr/>
          </p:nvSpPr>
          <p:spPr>
            <a:xfrm>
              <a:off x="9977049" y="268195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Oval 655"/>
            <p:cNvSpPr/>
            <p:nvPr/>
          </p:nvSpPr>
          <p:spPr>
            <a:xfrm>
              <a:off x="10223863" y="23953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Oval 656"/>
            <p:cNvSpPr/>
            <p:nvPr/>
          </p:nvSpPr>
          <p:spPr>
            <a:xfrm>
              <a:off x="10226679" y="25389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Oval 657"/>
            <p:cNvSpPr/>
            <p:nvPr/>
          </p:nvSpPr>
          <p:spPr>
            <a:xfrm>
              <a:off x="10225996" y="268127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Oval 658"/>
            <p:cNvSpPr/>
            <p:nvPr/>
          </p:nvSpPr>
          <p:spPr>
            <a:xfrm>
              <a:off x="7119320" y="292912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60" name="Bent Arrow 659"/>
          <p:cNvSpPr/>
          <p:nvPr/>
        </p:nvSpPr>
        <p:spPr>
          <a:xfrm rot="10800000">
            <a:off x="5970939" y="4765612"/>
            <a:ext cx="974933" cy="443271"/>
          </a:xfrm>
          <a:prstGeom prst="bentArrow">
            <a:avLst>
              <a:gd name="adj1" fmla="val 2938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t="3195" r="27031" b="8085"/>
          <a:stretch/>
        </p:blipFill>
        <p:spPr bwMode="auto">
          <a:xfrm>
            <a:off x="1545523" y="4708103"/>
            <a:ext cx="1004894" cy="94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4033E-6 L 0.06742 -0.142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1" y="-71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537E-6 -1.07969E-6 L 0.12442 -0.0113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1" y="-56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16195E-6 L 0.20269 0.0673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27" y="336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24" grpId="0"/>
      <p:bldP spid="1024" grpId="1"/>
      <p:bldP spid="1025" grpId="0" animBg="1"/>
      <p:bldP spid="1026" grpId="0"/>
      <p:bldP spid="1027" grpId="0" animBg="1"/>
      <p:bldP spid="338" grpId="0" animBg="1"/>
      <p:bldP spid="339" grpId="0"/>
      <p:bldP spid="1028" grpId="0" animBg="1"/>
      <p:bldP spid="1030" grpId="0" animBg="1"/>
      <p:bldP spid="500" grpId="0"/>
      <p:bldP spid="1035" grpId="0" animBg="1"/>
      <p:bldP spid="503" grpId="0"/>
      <p:bldP spid="504" grpId="0" animBg="1"/>
      <p:bldP spid="6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229600" cy="5979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7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3761" y="2828017"/>
            <a:ext cx="7482078" cy="5161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Do Today’s Robots Look Like?</a:t>
            </a:r>
          </a:p>
        </p:txBody>
      </p:sp>
    </p:spTree>
    <p:extLst>
      <p:ext uri="{BB962C8B-B14F-4D97-AF65-F5344CB8AC3E}">
        <p14:creationId xmlns:p14="http://schemas.microsoft.com/office/powerpoint/2010/main" val="236243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80" y="247652"/>
            <a:ext cx="6903244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Vision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58" y="1439863"/>
            <a:ext cx="7531894" cy="4438690"/>
          </a:xfrm>
        </p:spPr>
        <p:txBody>
          <a:bodyPr/>
          <a:lstStyle/>
          <a:p>
            <a:r>
              <a:rPr lang="en-US" dirty="0" smtClean="0"/>
              <a:t>Computer Vision is difficult,</a:t>
            </a:r>
          </a:p>
          <a:p>
            <a:pPr lvl="1"/>
            <a:r>
              <a:rPr lang="en-US" dirty="0" smtClean="0"/>
              <a:t>but it is getting practical “in the wild”, not just in the lab</a:t>
            </a:r>
          </a:p>
          <a:p>
            <a:endParaRPr lang="en-US" dirty="0" smtClean="0"/>
          </a:p>
          <a:p>
            <a:r>
              <a:rPr lang="en-US" dirty="0" smtClean="0"/>
              <a:t>NVIDIA accelerates traditional computer vision:</a:t>
            </a:r>
          </a:p>
          <a:p>
            <a:pPr lvl="1"/>
            <a:r>
              <a:rPr lang="en-US" dirty="0" smtClean="0"/>
              <a:t>on servers (Tesla, </a:t>
            </a:r>
            <a:r>
              <a:rPr lang="en-US" dirty="0" err="1" smtClean="0"/>
              <a:t>Quadro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on mobile / embedded devices (</a:t>
            </a:r>
            <a:r>
              <a:rPr lang="en-US" dirty="0" err="1" smtClean="0"/>
              <a:t>Tegra</a:t>
            </a:r>
            <a:r>
              <a:rPr lang="en-US" dirty="0" smtClean="0"/>
              <a:t>, with the same GPU architecture)</a:t>
            </a:r>
          </a:p>
          <a:p>
            <a:pPr lvl="1"/>
            <a:r>
              <a:rPr lang="en-US" dirty="0" smtClean="0"/>
              <a:t>and with the same development tools on both platforms</a:t>
            </a:r>
          </a:p>
          <a:p>
            <a:pPr lvl="1"/>
            <a:endParaRPr lang="en-US" dirty="0"/>
          </a:p>
          <a:p>
            <a:r>
              <a:rPr lang="en-US" dirty="0" smtClean="0"/>
              <a:t>Deep learning is changing many things, including CV</a:t>
            </a:r>
          </a:p>
          <a:p>
            <a:pPr lvl="1"/>
            <a:r>
              <a:rPr lang="en-US" dirty="0" smtClean="0"/>
              <a:t>deep learning is best done on GPUs with CUDA, TK1 included</a:t>
            </a:r>
          </a:p>
          <a:p>
            <a:pPr lvl="1"/>
            <a:r>
              <a:rPr lang="en-US" dirty="0" smtClean="0"/>
              <a:t>(though training will still be faster on a 10^2 to 10^4 watt CUDA desktop)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 txBox="1">
            <a:spLocks/>
          </p:cNvSpPr>
          <p:nvPr/>
        </p:nvSpPr>
        <p:spPr bwMode="auto">
          <a:xfrm>
            <a:off x="63375" y="4347097"/>
            <a:ext cx="8111906" cy="78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400" b="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smtClean="0"/>
              <a:t>The GPU Teaching Kit is licensed by NVIDIA and California Polytechnic State University under the </a:t>
            </a:r>
            <a:r>
              <a:rPr lang="en-US" kern="0" smtClean="0">
                <a:solidFill>
                  <a:srgbClr val="92D050"/>
                </a:solidFill>
                <a:hlinkClick r:id="rId2"/>
              </a:rPr>
              <a:t>Creative Commons Attribution-NonCommercial 4.0 International License.</a:t>
            </a:r>
            <a:endParaRPr lang="en-US" kern="0" dirty="0">
              <a:solidFill>
                <a:srgbClr val="92D050"/>
              </a:solidFill>
            </a:endParaRPr>
          </a:p>
        </p:txBody>
      </p:sp>
      <p:pic>
        <p:nvPicPr>
          <p:cNvPr id="5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9780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2"/>
                </a:solidFill>
              </a:rPr>
              <a:t>Rethink Robotics - Baxter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photo 3[1]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5400000">
            <a:off x="1722640" y="1870007"/>
            <a:ext cx="4384270" cy="3529012"/>
          </a:xfrm>
        </p:spPr>
      </p:pic>
      <p:sp>
        <p:nvSpPr>
          <p:cNvPr id="3" name="TextBox 2"/>
          <p:cNvSpPr txBox="1"/>
          <p:nvPr/>
        </p:nvSpPr>
        <p:spPr>
          <a:xfrm>
            <a:off x="182961" y="3080987"/>
            <a:ext cx="1820498" cy="581698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Baxter gives out</a:t>
            </a:r>
            <a:b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‘free hugs.’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1865" y="3144486"/>
            <a:ext cx="2149627" cy="581698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 are friendly.</a:t>
            </a:r>
            <a:b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Promise!</a:t>
            </a:r>
          </a:p>
        </p:txBody>
      </p:sp>
      <p:pic>
        <p:nvPicPr>
          <p:cNvPr id="6" name="Picture 5" descr="r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31" y="1588781"/>
            <a:ext cx="1178826" cy="3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chemeClr val="tx2"/>
                </a:solidFill>
              </a:rPr>
              <a:t>Kuka</a:t>
            </a:r>
            <a:r>
              <a:rPr lang="en-US" dirty="0" smtClean="0">
                <a:solidFill>
                  <a:schemeClr val="tx2"/>
                </a:solidFill>
              </a:rPr>
              <a:t> at the Tesla Factory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teslakuka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39" y="1947863"/>
            <a:ext cx="5965721" cy="385286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 need for tools, just swap out your hands!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2"/>
                </a:solidFill>
              </a:rPr>
              <a:t>Willow</a:t>
            </a:r>
            <a:r>
              <a:rPr lang="en-US" dirty="0" smtClean="0"/>
              <a:t> Garage and the PR2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3855" y="1948656"/>
            <a:ext cx="3459484" cy="3851597"/>
          </a:xfrm>
        </p:spPr>
        <p:txBody>
          <a:bodyPr/>
          <a:lstStyle/>
          <a:p>
            <a:r>
              <a:rPr lang="en-US" dirty="0" smtClean="0"/>
              <a:t>Founded in 2005</a:t>
            </a:r>
          </a:p>
          <a:p>
            <a:r>
              <a:rPr lang="en-US" dirty="0" smtClean="0"/>
              <a:t>Created ROS, </a:t>
            </a:r>
            <a:br>
              <a:rPr lang="en-US" dirty="0" smtClean="0"/>
            </a:br>
            <a:r>
              <a:rPr lang="en-US" dirty="0" smtClean="0"/>
              <a:t>Robot Operating System</a:t>
            </a:r>
          </a:p>
          <a:p>
            <a:r>
              <a:rPr lang="en-US" dirty="0" smtClean="0"/>
              <a:t>Hired Gary </a:t>
            </a:r>
            <a:r>
              <a:rPr lang="en-US" dirty="0" err="1" smtClean="0"/>
              <a:t>Bradski</a:t>
            </a:r>
            <a:r>
              <a:rPr lang="en-US" dirty="0" smtClean="0"/>
              <a:t>, one of </a:t>
            </a:r>
            <a:r>
              <a:rPr lang="en-US" dirty="0" err="1" smtClean="0"/>
              <a:t>OpenCV’s</a:t>
            </a:r>
            <a:r>
              <a:rPr lang="en-US" dirty="0" smtClean="0"/>
              <a:t> founding contributors</a:t>
            </a:r>
          </a:p>
          <a:p>
            <a:r>
              <a:rPr lang="en-US" dirty="0" smtClean="0"/>
              <a:t>Maintained </a:t>
            </a:r>
            <a:r>
              <a:rPr lang="en-US" dirty="0" err="1" smtClean="0"/>
              <a:t>OpenCV</a:t>
            </a:r>
            <a:r>
              <a:rPr lang="en-US" dirty="0" smtClean="0"/>
              <a:t> prior to dissolution</a:t>
            </a:r>
          </a:p>
          <a:p>
            <a:r>
              <a:rPr lang="en-US" dirty="0" err="1" smtClean="0"/>
              <a:t>Clearpath</a:t>
            </a:r>
            <a:r>
              <a:rPr lang="en-US" dirty="0" smtClean="0"/>
              <a:t> Robotics supports, but does not sell the PR2</a:t>
            </a:r>
          </a:p>
          <a:p>
            <a:r>
              <a:rPr lang="en-US" dirty="0" smtClean="0"/>
              <a:t>Willow Garage is no more (2013Q4) </a:t>
            </a:r>
            <a:endParaRPr lang="en-US" dirty="0"/>
          </a:p>
        </p:txBody>
      </p:sp>
      <p:pic>
        <p:nvPicPr>
          <p:cNvPr id="6" name="Content Placeholder 5" descr="PR2Willow_Garage_3.jp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 b="5159"/>
          <a:stretch>
            <a:fillRect/>
          </a:stretch>
        </p:blipFill>
        <p:spPr>
          <a:xfrm>
            <a:off x="3971925" y="1439863"/>
            <a:ext cx="4257675" cy="4252912"/>
          </a:xfrm>
        </p:spPr>
      </p:pic>
      <p:pic>
        <p:nvPicPr>
          <p:cNvPr id="7" name="Picture 6" descr="willow_garage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62" y="3735883"/>
            <a:ext cx="1227476" cy="868512"/>
          </a:xfrm>
          <a:prstGeom prst="rect">
            <a:avLst/>
          </a:prstGeom>
        </p:spPr>
      </p:pic>
      <p:pic>
        <p:nvPicPr>
          <p:cNvPr id="8" name="Picture 7" descr="opencv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62" y="4604395"/>
            <a:ext cx="1028669" cy="1065340"/>
          </a:xfrm>
          <a:prstGeom prst="rect">
            <a:avLst/>
          </a:prstGeom>
        </p:spPr>
      </p:pic>
      <p:pic>
        <p:nvPicPr>
          <p:cNvPr id="9" name="Picture 8" descr="r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7" y="1631606"/>
            <a:ext cx="1209817" cy="3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1338828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Clearpath</a:t>
            </a:r>
            <a:r>
              <a:rPr lang="en-US" dirty="0" smtClean="0"/>
              <a:t> - </a:t>
            </a:r>
            <a:r>
              <a:rPr lang="en-US" dirty="0" err="1" smtClean="0"/>
              <a:t>TurtleBot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photo 4[1]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3038" y="1793678"/>
            <a:ext cx="5333205" cy="3999904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Inherited </a:t>
            </a:r>
            <a:r>
              <a:rPr lang="en-US" dirty="0"/>
              <a:t>from Willow</a:t>
            </a:r>
          </a:p>
        </p:txBody>
      </p:sp>
    </p:spTree>
    <p:extLst>
      <p:ext uri="{BB962C8B-B14F-4D97-AF65-F5344CB8AC3E}">
        <p14:creationId xmlns:p14="http://schemas.microsoft.com/office/powerpoint/2010/main" val="22501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Robot Operating System (ROS)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6"/>
            <a:ext cx="3455175" cy="3851597"/>
          </a:xfrm>
        </p:spPr>
        <p:txBody>
          <a:bodyPr/>
          <a:lstStyle/>
          <a:p>
            <a:r>
              <a:rPr lang="en-US" sz="1800" dirty="0"/>
              <a:t>Standardized package manager</a:t>
            </a:r>
          </a:p>
          <a:p>
            <a:r>
              <a:rPr lang="en-US" sz="1800" dirty="0"/>
              <a:t>Runs on Ubuntu</a:t>
            </a:r>
          </a:p>
          <a:p>
            <a:r>
              <a:rPr lang="en-US" sz="1800" dirty="0"/>
              <a:t>Standardizes message-protocols for:</a:t>
            </a:r>
          </a:p>
          <a:p>
            <a:pPr lvl="1"/>
            <a:r>
              <a:rPr lang="en-US" sz="1600" dirty="0"/>
              <a:t>Pose estimation</a:t>
            </a:r>
          </a:p>
          <a:p>
            <a:pPr lvl="1"/>
            <a:r>
              <a:rPr lang="en-US" sz="1600" dirty="0"/>
              <a:t>Localization</a:t>
            </a:r>
          </a:p>
          <a:p>
            <a:pPr lvl="1"/>
            <a:r>
              <a:rPr lang="en-US" sz="1600" dirty="0"/>
              <a:t>Navigation</a:t>
            </a:r>
          </a:p>
          <a:p>
            <a:pPr lvl="1"/>
            <a:r>
              <a:rPr lang="en-US" sz="1600" dirty="0"/>
              <a:t>Computer vision</a:t>
            </a:r>
          </a:p>
          <a:p>
            <a:r>
              <a:rPr lang="en-US" sz="1800" dirty="0"/>
              <a:t>Incorporates the latest contributions from academia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348" y="1792158"/>
            <a:ext cx="4060256" cy="304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08348" y="4819212"/>
            <a:ext cx="4060256" cy="664797"/>
          </a:xfrm>
          <a:prstGeom prst="rect">
            <a:avLst/>
          </a:prstGeom>
          <a:noFill/>
        </p:spPr>
        <p:txBody>
          <a:bodyPr wrap="square" lIns="82296" tIns="41148" rIns="82296" bIns="41148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Andrew Symington, UCL</a:t>
            </a:r>
            <a:b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Gazebo and </a:t>
            </a:r>
            <a:r>
              <a:rPr lang="en-US" sz="1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rviz</a:t>
            </a: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several </a:t>
            </a:r>
            <a:r>
              <a:rPr lang="en-US" sz="1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quadrotors</a:t>
            </a: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ROSCon</a:t>
            </a: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17880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229600" cy="5979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7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3761" y="2828017"/>
            <a:ext cx="7482078" cy="9233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Computer Vision Sounds Awesome…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…But what is it?</a:t>
            </a:r>
          </a:p>
        </p:txBody>
      </p:sp>
    </p:spTree>
    <p:extLst>
      <p:ext uri="{BB962C8B-B14F-4D97-AF65-F5344CB8AC3E}">
        <p14:creationId xmlns:p14="http://schemas.microsoft.com/office/powerpoint/2010/main" val="55991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CV: Glad you asked.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Perception </a:t>
            </a:r>
            <a:r>
              <a:rPr lang="en-US" dirty="0"/>
              <a:t>and interpretation of sensory signals</a:t>
            </a: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80148" y="1709147"/>
            <a:ext cx="1776919" cy="3664537"/>
            <a:chOff x="1973530" y="1570383"/>
            <a:chExt cx="2558696" cy="3803302"/>
          </a:xfrm>
        </p:grpSpPr>
        <p:pic>
          <p:nvPicPr>
            <p:cNvPr id="21" name="Picture 20" descr="U12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73530" y="1570383"/>
              <a:ext cx="2558696" cy="342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484783" y="5004353"/>
              <a:ext cx="2024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we see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71896" y="1714500"/>
            <a:ext cx="2386640" cy="3663768"/>
            <a:chOff x="5162528" y="1575353"/>
            <a:chExt cx="3436671" cy="3802504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528" y="1575353"/>
              <a:ext cx="3436671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5275212" y="5008525"/>
              <a:ext cx="3323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a computer sees</a:t>
              </a:r>
              <a:endPara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35848" y="5404463"/>
            <a:ext cx="4471224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Or simply: give </a:t>
            </a:r>
            <a:r>
              <a:rPr lang="en-US" b="1" i="1" dirty="0" smtClean="0">
                <a:solidFill>
                  <a:schemeClr val="accent1"/>
                </a:solidFill>
              </a:rPr>
              <a:t>meaning</a:t>
            </a:r>
            <a:r>
              <a:rPr lang="en-US" dirty="0" smtClean="0">
                <a:solidFill>
                  <a:schemeClr val="accent1"/>
                </a:solidFill>
              </a:rPr>
              <a:t> to images and videos</a:t>
            </a:r>
          </a:p>
        </p:txBody>
      </p:sp>
    </p:spTree>
    <p:extLst>
      <p:ext uri="{BB962C8B-B14F-4D97-AF65-F5344CB8AC3E}">
        <p14:creationId xmlns:p14="http://schemas.microsoft.com/office/powerpoint/2010/main" val="9976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1_Title &amp; Bullet ">
  <a:themeElements>
    <a:clrScheme name="NVIDIA + Cal Poly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08552B"/>
      </a:accent2>
      <a:accent3>
        <a:srgbClr val="007A43"/>
      </a:accent3>
      <a:accent4>
        <a:srgbClr val="006A9A"/>
      </a:accent4>
      <a:accent5>
        <a:srgbClr val="FA6300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</TotalTime>
  <Words>1115</Words>
  <Application>Microsoft Office PowerPoint</Application>
  <PresentationFormat>Custom</PresentationFormat>
  <Paragraphs>172</Paragraphs>
  <Slides>21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1_Title &amp; Bullet </vt:lpstr>
      <vt:lpstr>​Module 1.2 – Course Introduction</vt:lpstr>
      <vt:lpstr>What Do Today’s Robots Look Like?</vt:lpstr>
      <vt:lpstr> Rethink Robotics - Baxter</vt:lpstr>
      <vt:lpstr> Kuka at the Tesla Factory</vt:lpstr>
      <vt:lpstr> Willow Garage and the PR2</vt:lpstr>
      <vt:lpstr> Clearpath - TurtleBot  </vt:lpstr>
      <vt:lpstr> Robot Operating System (ROS)</vt:lpstr>
      <vt:lpstr>Computer Vision Sounds Awesome…  …But what is it?</vt:lpstr>
      <vt:lpstr> CV: Glad you asked.</vt:lpstr>
      <vt:lpstr> Challenge: Lighting Conditions</vt:lpstr>
      <vt:lpstr> Challenge: Background Clutter</vt:lpstr>
      <vt:lpstr> Challenge: Motion</vt:lpstr>
      <vt:lpstr> Challenge: Occlusion</vt:lpstr>
      <vt:lpstr> OpenCV Library</vt:lpstr>
      <vt:lpstr> Neural Networks</vt:lpstr>
      <vt:lpstr>PowerPoint Presentation</vt:lpstr>
      <vt:lpstr> ImageNet Recognition Challenge</vt:lpstr>
      <vt:lpstr> Deep Neural Networks </vt:lpstr>
      <vt:lpstr>PowerPoint Presentation</vt:lpstr>
      <vt:lpstr> Vision Summary</vt:lpstr>
      <vt:lpstr>PowerPoint Presentation</vt:lpstr>
    </vt:vector>
  </TitlesOfParts>
  <Company>NVIDIA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NVIDIA</cp:lastModifiedBy>
  <cp:revision>83</cp:revision>
  <dcterms:created xsi:type="dcterms:W3CDTF">2015-09-22T16:38:29Z</dcterms:created>
  <dcterms:modified xsi:type="dcterms:W3CDTF">2017-06-09T22:39:57Z</dcterms:modified>
</cp:coreProperties>
</file>